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80" r:id="rId20"/>
    <p:sldId id="2581" r:id="rId21"/>
    <p:sldId id="257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derstanding Measures of Central Tendency and Dispersion in Data Analysis" id="{6E162D12-B2EB-4FF4-B238-B7EFA2DDE6E2}">
          <p14:sldIdLst>
            <p14:sldId id="2561"/>
            <p14:sldId id="2562"/>
          </p14:sldIdLst>
        </p14:section>
        <p14:section name="Exploring Measures of Central Tendency" id="{16E3DF82-8AE8-464B-A023-8C26D2E7ED1A}">
          <p14:sldIdLst>
            <p14:sldId id="2563"/>
            <p14:sldId id="2564"/>
            <p14:sldId id="2565"/>
            <p14:sldId id="2566"/>
          </p14:sldIdLst>
        </p14:section>
        <p14:section name="Comparing Mean, Median, and Mode" id="{71C6D340-7783-4C7C-825B-986058B406B4}">
          <p14:sldIdLst>
            <p14:sldId id="2567"/>
            <p14:sldId id="2568"/>
            <p14:sldId id="2569"/>
            <p14:sldId id="2570"/>
          </p14:sldIdLst>
        </p14:section>
        <p14:section name="Measures of Dispersion: Variance and Standard Deviation" id="{C751FBC8-20AB-47A2-9023-EA15025F3B72}">
          <p14:sldIdLst>
            <p14:sldId id="2571"/>
            <p14:sldId id="2572"/>
            <p14:sldId id="2573"/>
            <p14:sldId id="2574"/>
          </p14:sldIdLst>
        </p14:section>
        <p14:section name="Applying Central Tendency and Dispersion in Data Interpretation" id="{9892DA2E-0289-4EA1-A28D-9030D4040898}">
          <p14:sldIdLst>
            <p14:sldId id="2575"/>
            <p14:sldId id="2576"/>
            <p14:sldId id="2577"/>
            <p14:sldId id="2578"/>
          </p14:sldIdLst>
        </p14:section>
        <p14:section name="Distribution Shape" id="{2383F62D-303F-490B-BA46-0D44B6B0412D}">
          <p14:sldIdLst>
            <p14:sldId id="2580"/>
            <p14:sldId id="2581"/>
          </p14:sldIdLst>
        </p14:section>
        <p14:section name="Untitled Section" id="{2E060350-FEDA-432B-AD94-6B848C333BA4}">
          <p14:sldIdLst>
            <p14:sldId id="257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31F831-2655-4D96-9DEC-E2B6BD32C474}" v="10" dt="2025-12-07T08:26:50.5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snapToGrid="0">
      <p:cViewPr varScale="1">
        <p:scale>
          <a:sx n="101" d="100"/>
          <a:sy n="101" d="100"/>
        </p:scale>
        <p:origin x="132" y="52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urav Sinha" userId="0f6b6125f36231a5" providerId="LiveId" clId="{779DD927-AF8C-4C55-AE6D-339564FF37B6}"/>
    <pc:docChg chg="undo custSel modSld">
      <pc:chgData name="Sourav Sinha" userId="0f6b6125f36231a5" providerId="LiveId" clId="{779DD927-AF8C-4C55-AE6D-339564FF37B6}" dt="2025-12-07T08:26:51.137" v="45" actId="962"/>
      <pc:docMkLst>
        <pc:docMk/>
      </pc:docMkLst>
      <pc:sldChg chg="addSp delSp modSp mod">
        <pc:chgData name="Sourav Sinha" userId="0f6b6125f36231a5" providerId="LiveId" clId="{779DD927-AF8C-4C55-AE6D-339564FF37B6}" dt="2025-12-07T08:16:10.187" v="8" actId="14100"/>
        <pc:sldMkLst>
          <pc:docMk/>
          <pc:sldMk cId="315299651" sldId="2565"/>
        </pc:sldMkLst>
        <pc:spChg chg="add del mod">
          <ac:chgData name="Sourav Sinha" userId="0f6b6125f36231a5" providerId="LiveId" clId="{779DD927-AF8C-4C55-AE6D-339564FF37B6}" dt="2025-12-07T08:14:38.173" v="2" actId="478"/>
          <ac:spMkLst>
            <pc:docMk/>
            <pc:sldMk cId="315299651" sldId="2565"/>
            <ac:spMk id="8" creationId="{17B00741-84D6-EFDB-2216-EFE879740E82}"/>
          </ac:spMkLst>
        </pc:spChg>
        <pc:spChg chg="add del mod">
          <ac:chgData name="Sourav Sinha" userId="0f6b6125f36231a5" providerId="LiveId" clId="{779DD927-AF8C-4C55-AE6D-339564FF37B6}" dt="2025-12-07T08:16:03.618" v="4" actId="931"/>
          <ac:spMkLst>
            <pc:docMk/>
            <pc:sldMk cId="315299651" sldId="2565"/>
            <ac:spMk id="10" creationId="{122F8D64-9901-8830-FF9D-AB3120822BF8}"/>
          </ac:spMkLst>
        </pc:spChg>
        <pc:graphicFrameChg chg="add mod">
          <ac:chgData name="Sourav Sinha" userId="0f6b6125f36231a5" providerId="LiveId" clId="{779DD927-AF8C-4C55-AE6D-339564FF37B6}" dt="2025-12-07T08:14:30.765" v="0"/>
          <ac:graphicFrameMkLst>
            <pc:docMk/>
            <pc:sldMk cId="315299651" sldId="2565"/>
            <ac:graphicFrameMk id="6" creationId="{EC7A9583-E5E9-FBAB-8909-BD72BC0E8CFD}"/>
          </ac:graphicFrameMkLst>
        </pc:graphicFrameChg>
        <pc:picChg chg="add del">
          <ac:chgData name="Sourav Sinha" userId="0f6b6125f36231a5" providerId="LiveId" clId="{779DD927-AF8C-4C55-AE6D-339564FF37B6}" dt="2025-12-07T08:14:40.954" v="3" actId="478"/>
          <ac:picMkLst>
            <pc:docMk/>
            <pc:sldMk cId="315299651" sldId="2565"/>
            <ac:picMk id="4" creationId="{3C8649A4-80B5-452D-BDEE-1BC7C41D08A6}"/>
          </ac:picMkLst>
        </pc:picChg>
        <pc:picChg chg="add mod">
          <ac:chgData name="Sourav Sinha" userId="0f6b6125f36231a5" providerId="LiveId" clId="{779DD927-AF8C-4C55-AE6D-339564FF37B6}" dt="2025-12-07T08:16:10.187" v="8" actId="14100"/>
          <ac:picMkLst>
            <pc:docMk/>
            <pc:sldMk cId="315299651" sldId="2565"/>
            <ac:picMk id="12" creationId="{D625873A-A7DB-64A9-6B64-587FE8644DC8}"/>
          </ac:picMkLst>
        </pc:picChg>
      </pc:sldChg>
      <pc:sldChg chg="addSp delSp modSp mod">
        <pc:chgData name="Sourav Sinha" userId="0f6b6125f36231a5" providerId="LiveId" clId="{779DD927-AF8C-4C55-AE6D-339564FF37B6}" dt="2025-12-07T08:17:54.403" v="11" actId="27614"/>
        <pc:sldMkLst>
          <pc:docMk/>
          <pc:sldMk cId="4149538491" sldId="2574"/>
        </pc:sldMkLst>
        <pc:spChg chg="add del mod">
          <ac:chgData name="Sourav Sinha" userId="0f6b6125f36231a5" providerId="LiveId" clId="{779DD927-AF8C-4C55-AE6D-339564FF37B6}" dt="2025-12-07T08:17:48.199" v="10" actId="931"/>
          <ac:spMkLst>
            <pc:docMk/>
            <pc:sldMk cId="4149538491" sldId="2574"/>
            <ac:spMk id="7" creationId="{A31C89C4-BE55-F548-6304-6D6C5C6CEDF7}"/>
          </ac:spMkLst>
        </pc:spChg>
        <pc:picChg chg="del">
          <ac:chgData name="Sourav Sinha" userId="0f6b6125f36231a5" providerId="LiveId" clId="{779DD927-AF8C-4C55-AE6D-339564FF37B6}" dt="2025-12-07T08:17:28.934" v="9" actId="478"/>
          <ac:picMkLst>
            <pc:docMk/>
            <pc:sldMk cId="4149538491" sldId="2574"/>
            <ac:picMk id="4" creationId="{CEAC7E46-CF92-4C80-BB49-5BCEBAEA4B58}"/>
          </ac:picMkLst>
        </pc:picChg>
        <pc:picChg chg="add mod">
          <ac:chgData name="Sourav Sinha" userId="0f6b6125f36231a5" providerId="LiveId" clId="{779DD927-AF8C-4C55-AE6D-339564FF37B6}" dt="2025-12-07T08:17:54.403" v="11" actId="27614"/>
          <ac:picMkLst>
            <pc:docMk/>
            <pc:sldMk cId="4149538491" sldId="2574"/>
            <ac:picMk id="9" creationId="{844761AC-307D-87D3-8261-115F452F0CAA}"/>
          </ac:picMkLst>
        </pc:picChg>
      </pc:sldChg>
      <pc:sldChg chg="addSp delSp modSp mod">
        <pc:chgData name="Sourav Sinha" userId="0f6b6125f36231a5" providerId="LiveId" clId="{779DD927-AF8C-4C55-AE6D-339564FF37B6}" dt="2025-12-07T08:24:54.758" v="34" actId="14100"/>
        <pc:sldMkLst>
          <pc:docMk/>
          <pc:sldMk cId="3369838370" sldId="2580"/>
        </pc:sldMkLst>
        <pc:spChg chg="add del mod">
          <ac:chgData name="Sourav Sinha" userId="0f6b6125f36231a5" providerId="LiveId" clId="{779DD927-AF8C-4C55-AE6D-339564FF37B6}" dt="2025-12-07T08:22:00.930" v="13" actId="931"/>
          <ac:spMkLst>
            <pc:docMk/>
            <pc:sldMk cId="3369838370" sldId="2580"/>
            <ac:spMk id="7" creationId="{9C912984-F854-EC70-A59E-3116F1C36F6B}"/>
          </ac:spMkLst>
        </pc:spChg>
        <pc:spChg chg="add del mod">
          <ac:chgData name="Sourav Sinha" userId="0f6b6125f36231a5" providerId="LiveId" clId="{779DD927-AF8C-4C55-AE6D-339564FF37B6}" dt="2025-12-07T08:23:12.823" v="22" actId="931"/>
          <ac:spMkLst>
            <pc:docMk/>
            <pc:sldMk cId="3369838370" sldId="2580"/>
            <ac:spMk id="11" creationId="{CE030DD4-F76B-1FE4-10DA-464F5BCC16B9}"/>
          </ac:spMkLst>
        </pc:spChg>
        <pc:spChg chg="add del mod">
          <ac:chgData name="Sourav Sinha" userId="0f6b6125f36231a5" providerId="LiveId" clId="{779DD927-AF8C-4C55-AE6D-339564FF37B6}" dt="2025-12-07T08:24:45.825" v="29" actId="931"/>
          <ac:spMkLst>
            <pc:docMk/>
            <pc:sldMk cId="3369838370" sldId="2580"/>
            <ac:spMk id="15" creationId="{DD7A4884-8BE9-6D1F-55C1-D63DC22157F0}"/>
          </ac:spMkLst>
        </pc:spChg>
        <pc:picChg chg="del">
          <ac:chgData name="Sourav Sinha" userId="0f6b6125f36231a5" providerId="LiveId" clId="{779DD927-AF8C-4C55-AE6D-339564FF37B6}" dt="2025-12-07T08:21:51.990" v="12" actId="478"/>
          <ac:picMkLst>
            <pc:docMk/>
            <pc:sldMk cId="3369838370" sldId="2580"/>
            <ac:picMk id="4" creationId="{CEE2DB58-681A-450C-8231-B4C31FD85D05}"/>
          </ac:picMkLst>
        </pc:picChg>
        <pc:picChg chg="add del mod">
          <ac:chgData name="Sourav Sinha" userId="0f6b6125f36231a5" providerId="LiveId" clId="{779DD927-AF8C-4C55-AE6D-339564FF37B6}" dt="2025-12-07T08:22:31.970" v="21" actId="478"/>
          <ac:picMkLst>
            <pc:docMk/>
            <pc:sldMk cId="3369838370" sldId="2580"/>
            <ac:picMk id="9" creationId="{8906CDE7-DE59-D142-3E88-3539C27A88C1}"/>
          </ac:picMkLst>
        </pc:picChg>
        <pc:picChg chg="add del mod">
          <ac:chgData name="Sourav Sinha" userId="0f6b6125f36231a5" providerId="LiveId" clId="{779DD927-AF8C-4C55-AE6D-339564FF37B6}" dt="2025-12-07T08:24:22.052" v="28" actId="478"/>
          <ac:picMkLst>
            <pc:docMk/>
            <pc:sldMk cId="3369838370" sldId="2580"/>
            <ac:picMk id="13" creationId="{7532BD37-423A-7E0A-DBF8-B11391C1D85E}"/>
          </ac:picMkLst>
        </pc:picChg>
        <pc:picChg chg="add mod">
          <ac:chgData name="Sourav Sinha" userId="0f6b6125f36231a5" providerId="LiveId" clId="{779DD927-AF8C-4C55-AE6D-339564FF37B6}" dt="2025-12-07T08:24:54.758" v="34" actId="14100"/>
          <ac:picMkLst>
            <pc:docMk/>
            <pc:sldMk cId="3369838370" sldId="2580"/>
            <ac:picMk id="17" creationId="{03B0F09F-AF42-E89C-3AE4-D021552875DC}"/>
          </ac:picMkLst>
        </pc:picChg>
      </pc:sldChg>
      <pc:sldChg chg="addSp delSp modSp mod">
        <pc:chgData name="Sourav Sinha" userId="0f6b6125f36231a5" providerId="LiveId" clId="{779DD927-AF8C-4C55-AE6D-339564FF37B6}" dt="2025-12-07T08:26:51.137" v="45" actId="962"/>
        <pc:sldMkLst>
          <pc:docMk/>
          <pc:sldMk cId="2731599365" sldId="2581"/>
        </pc:sldMkLst>
        <pc:spChg chg="add del mod">
          <ac:chgData name="Sourav Sinha" userId="0f6b6125f36231a5" providerId="LiveId" clId="{779DD927-AF8C-4C55-AE6D-339564FF37B6}" dt="2025-12-07T08:25:37.114" v="36" actId="931"/>
          <ac:spMkLst>
            <pc:docMk/>
            <pc:sldMk cId="2731599365" sldId="2581"/>
            <ac:spMk id="7" creationId="{83D083E1-D69F-4C3F-5BF3-7D4E0E9954C0}"/>
          </ac:spMkLst>
        </pc:spChg>
        <pc:spChg chg="add del mod">
          <ac:chgData name="Sourav Sinha" userId="0f6b6125f36231a5" providerId="LiveId" clId="{779DD927-AF8C-4C55-AE6D-339564FF37B6}" dt="2025-12-07T08:26:50.547" v="43" actId="931"/>
          <ac:spMkLst>
            <pc:docMk/>
            <pc:sldMk cId="2731599365" sldId="2581"/>
            <ac:spMk id="11" creationId="{791AF73E-45C2-4FDF-9837-F9038B81533D}"/>
          </ac:spMkLst>
        </pc:spChg>
        <pc:picChg chg="del">
          <ac:chgData name="Sourav Sinha" userId="0f6b6125f36231a5" providerId="LiveId" clId="{779DD927-AF8C-4C55-AE6D-339564FF37B6}" dt="2025-12-07T08:24:58.224" v="35" actId="478"/>
          <ac:picMkLst>
            <pc:docMk/>
            <pc:sldMk cId="2731599365" sldId="2581"/>
            <ac:picMk id="4" creationId="{C7C05C98-C802-4801-B71C-2F0DB8CD2C6C}"/>
          </ac:picMkLst>
        </pc:picChg>
        <pc:picChg chg="add del mod">
          <ac:chgData name="Sourav Sinha" userId="0f6b6125f36231a5" providerId="LiveId" clId="{779DD927-AF8C-4C55-AE6D-339564FF37B6}" dt="2025-12-07T08:26:09.643" v="42" actId="478"/>
          <ac:picMkLst>
            <pc:docMk/>
            <pc:sldMk cId="2731599365" sldId="2581"/>
            <ac:picMk id="9" creationId="{60F29E76-0F15-5C36-8AE5-FE3CEAA2FCD0}"/>
          </ac:picMkLst>
        </pc:picChg>
        <pc:picChg chg="add mod">
          <ac:chgData name="Sourav Sinha" userId="0f6b6125f36231a5" providerId="LiveId" clId="{779DD927-AF8C-4C55-AE6D-339564FF37B6}" dt="2025-12-07T08:26:51.137" v="45" actId="962"/>
          <ac:picMkLst>
            <pc:docMk/>
            <pc:sldMk cId="2731599365" sldId="2581"/>
            <ac:picMk id="13" creationId="{17E8A252-C685-4613-B530-598FC06A8AFA}"/>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F79739-1653-4B57-83D7-DC3328723FC8}"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845CB07C-4781-4A92-BE7F-4F69ADE9ED9C}">
      <dgm:prSet/>
      <dgm:spPr/>
      <dgm:t>
        <a:bodyPr/>
        <a:lstStyle/>
        <a:p>
          <a:pPr>
            <a:lnSpc>
              <a:spcPct val="100000"/>
            </a:lnSpc>
            <a:defRPr b="1"/>
          </a:pPr>
          <a:r>
            <a:rPr lang="en-US"/>
            <a:t>Foundational Statistical Tools</a:t>
          </a:r>
        </a:p>
      </dgm:t>
    </dgm:pt>
    <dgm:pt modelId="{A400EDEE-4ECF-450F-B61A-5E6BA0A77C47}" type="parTrans" cxnId="{7634522A-B8E1-4E3B-8FA9-7635848EEEE6}">
      <dgm:prSet/>
      <dgm:spPr/>
      <dgm:t>
        <a:bodyPr/>
        <a:lstStyle/>
        <a:p>
          <a:endParaRPr lang="en-US"/>
        </a:p>
      </dgm:t>
    </dgm:pt>
    <dgm:pt modelId="{6DE785D6-4EDA-4B0A-A086-C9898F74171C}" type="sibTrans" cxnId="{7634522A-B8E1-4E3B-8FA9-7635848EEEE6}">
      <dgm:prSet/>
      <dgm:spPr/>
      <dgm:t>
        <a:bodyPr/>
        <a:lstStyle/>
        <a:p>
          <a:pPr>
            <a:lnSpc>
              <a:spcPct val="100000"/>
            </a:lnSpc>
            <a:defRPr b="1"/>
          </a:pPr>
          <a:endParaRPr lang="en-US"/>
        </a:p>
      </dgm:t>
    </dgm:pt>
    <dgm:pt modelId="{3AC47289-13E5-4A6B-944F-B6B6B25AC6D9}">
      <dgm:prSet/>
      <dgm:spPr/>
      <dgm:t>
        <a:bodyPr/>
        <a:lstStyle/>
        <a:p>
          <a:pPr>
            <a:lnSpc>
              <a:spcPct val="100000"/>
            </a:lnSpc>
          </a:pPr>
          <a:r>
            <a:rPr lang="en-US"/>
            <a:t>Central tendency and dispersion measures are essential for summarizing and understanding data distributions.</a:t>
          </a:r>
        </a:p>
      </dgm:t>
    </dgm:pt>
    <dgm:pt modelId="{D6860811-B2C6-47E0-9CD4-576BA0B560F1}" type="parTrans" cxnId="{CF008BFC-02F8-49D7-8A20-F575E7DC634C}">
      <dgm:prSet/>
      <dgm:spPr/>
      <dgm:t>
        <a:bodyPr/>
        <a:lstStyle/>
        <a:p>
          <a:endParaRPr lang="en-US"/>
        </a:p>
      </dgm:t>
    </dgm:pt>
    <dgm:pt modelId="{1B4915F0-FBCD-496B-9C18-70DA6C174431}" type="sibTrans" cxnId="{CF008BFC-02F8-49D7-8A20-F575E7DC634C}">
      <dgm:prSet/>
      <dgm:spPr/>
      <dgm:t>
        <a:bodyPr/>
        <a:lstStyle/>
        <a:p>
          <a:endParaRPr lang="en-US"/>
        </a:p>
      </dgm:t>
    </dgm:pt>
    <dgm:pt modelId="{EAFAF995-7A6C-499A-A5D2-DBB9C177D46B}">
      <dgm:prSet/>
      <dgm:spPr/>
      <dgm:t>
        <a:bodyPr/>
        <a:lstStyle/>
        <a:p>
          <a:pPr>
            <a:lnSpc>
              <a:spcPct val="100000"/>
            </a:lnSpc>
            <a:defRPr b="1"/>
          </a:pPr>
          <a:r>
            <a:rPr lang="en-US"/>
            <a:t>Choosing Appropriate Measures</a:t>
          </a:r>
        </a:p>
      </dgm:t>
    </dgm:pt>
    <dgm:pt modelId="{F2846C12-377A-45D1-B01A-7A2DBBCBF413}" type="parTrans" cxnId="{8464D50D-84E6-494A-BEFD-2EC0F9E9F184}">
      <dgm:prSet/>
      <dgm:spPr/>
      <dgm:t>
        <a:bodyPr/>
        <a:lstStyle/>
        <a:p>
          <a:endParaRPr lang="en-US"/>
        </a:p>
      </dgm:t>
    </dgm:pt>
    <dgm:pt modelId="{811DAF3E-3EFA-4791-81F6-BB5416F05CCD}" type="sibTrans" cxnId="{8464D50D-84E6-494A-BEFD-2EC0F9E9F184}">
      <dgm:prSet/>
      <dgm:spPr/>
      <dgm:t>
        <a:bodyPr/>
        <a:lstStyle/>
        <a:p>
          <a:pPr>
            <a:lnSpc>
              <a:spcPct val="100000"/>
            </a:lnSpc>
            <a:defRPr b="1"/>
          </a:pPr>
          <a:endParaRPr lang="en-US"/>
        </a:p>
      </dgm:t>
    </dgm:pt>
    <dgm:pt modelId="{3BA9A203-7D63-42C0-A88A-0227E7F38015}">
      <dgm:prSet/>
      <dgm:spPr/>
      <dgm:t>
        <a:bodyPr/>
        <a:lstStyle/>
        <a:p>
          <a:pPr>
            <a:lnSpc>
              <a:spcPct val="100000"/>
            </a:lnSpc>
          </a:pPr>
          <a:r>
            <a:rPr lang="en-US"/>
            <a:t>Selecting the right measure depends on the data type and characteristics for accurate analysis.</a:t>
          </a:r>
        </a:p>
      </dgm:t>
    </dgm:pt>
    <dgm:pt modelId="{ED2AC86A-F52D-4BF2-9F50-CE56D644EDCE}" type="parTrans" cxnId="{93D87E02-C972-4380-97FC-A64C2BA1A0F8}">
      <dgm:prSet/>
      <dgm:spPr/>
      <dgm:t>
        <a:bodyPr/>
        <a:lstStyle/>
        <a:p>
          <a:endParaRPr lang="en-US"/>
        </a:p>
      </dgm:t>
    </dgm:pt>
    <dgm:pt modelId="{A1ED1059-6E56-4A29-9AF1-12B0F5B1CDA3}" type="sibTrans" cxnId="{93D87E02-C972-4380-97FC-A64C2BA1A0F8}">
      <dgm:prSet/>
      <dgm:spPr/>
      <dgm:t>
        <a:bodyPr/>
        <a:lstStyle/>
        <a:p>
          <a:endParaRPr lang="en-US"/>
        </a:p>
      </dgm:t>
    </dgm:pt>
    <dgm:pt modelId="{89ACFB94-4DBA-4E92-A767-AF1C9629288B}">
      <dgm:prSet/>
      <dgm:spPr/>
      <dgm:t>
        <a:bodyPr/>
        <a:lstStyle/>
        <a:p>
          <a:pPr>
            <a:lnSpc>
              <a:spcPct val="100000"/>
            </a:lnSpc>
            <a:defRPr b="1"/>
          </a:pPr>
          <a:r>
            <a:rPr lang="en-US"/>
            <a:t>Effective Decision-Making</a:t>
          </a:r>
        </a:p>
      </dgm:t>
    </dgm:pt>
    <dgm:pt modelId="{992CEBCD-9490-4E90-9023-B65E10E13896}" type="parTrans" cxnId="{0E11870A-E7BF-418C-9E5A-223219885B9E}">
      <dgm:prSet/>
      <dgm:spPr/>
      <dgm:t>
        <a:bodyPr/>
        <a:lstStyle/>
        <a:p>
          <a:endParaRPr lang="en-US"/>
        </a:p>
      </dgm:t>
    </dgm:pt>
    <dgm:pt modelId="{653A11DF-CE20-4B20-9726-7E1CBACCB75C}" type="sibTrans" cxnId="{0E11870A-E7BF-418C-9E5A-223219885B9E}">
      <dgm:prSet/>
      <dgm:spPr/>
      <dgm:t>
        <a:bodyPr/>
        <a:lstStyle/>
        <a:p>
          <a:endParaRPr lang="en-US"/>
        </a:p>
      </dgm:t>
    </dgm:pt>
    <dgm:pt modelId="{DD82DF57-EC40-45CA-96CD-8F5C4587C8C5}">
      <dgm:prSet/>
      <dgm:spPr/>
      <dgm:t>
        <a:bodyPr/>
        <a:lstStyle/>
        <a:p>
          <a:pPr>
            <a:lnSpc>
              <a:spcPct val="100000"/>
            </a:lnSpc>
          </a:pPr>
          <a:r>
            <a:rPr lang="en-US"/>
            <a:t>Using accurate statistical measures supports reliable insights and better business or research decisions.</a:t>
          </a:r>
        </a:p>
      </dgm:t>
    </dgm:pt>
    <dgm:pt modelId="{D06BF48D-D05E-49A8-89DD-C825BDC1E398}" type="parTrans" cxnId="{E9319AEF-1B28-4684-A9F5-4377127A2E35}">
      <dgm:prSet/>
      <dgm:spPr/>
      <dgm:t>
        <a:bodyPr/>
        <a:lstStyle/>
        <a:p>
          <a:endParaRPr lang="en-US"/>
        </a:p>
      </dgm:t>
    </dgm:pt>
    <dgm:pt modelId="{E2DF2CD3-E450-4964-93AF-3FD9BCD257A6}" type="sibTrans" cxnId="{E9319AEF-1B28-4684-A9F5-4377127A2E35}">
      <dgm:prSet/>
      <dgm:spPr/>
      <dgm:t>
        <a:bodyPr/>
        <a:lstStyle/>
        <a:p>
          <a:endParaRPr lang="en-US"/>
        </a:p>
      </dgm:t>
    </dgm:pt>
    <dgm:pt modelId="{D52E8E47-A3E2-46EC-B510-306F3462DED8}" type="pres">
      <dgm:prSet presAssocID="{FBF79739-1653-4B57-83D7-DC3328723FC8}" presName="Name0" presStyleCnt="0">
        <dgm:presLayoutVars>
          <dgm:dir/>
          <dgm:resizeHandles val="exact"/>
        </dgm:presLayoutVars>
      </dgm:prSet>
      <dgm:spPr/>
    </dgm:pt>
    <dgm:pt modelId="{D8B38B06-3B08-469E-AA4C-75E37690C497}" type="pres">
      <dgm:prSet presAssocID="{845CB07C-4781-4A92-BE7F-4F69ADE9ED9C}" presName="compNode" presStyleCnt="0"/>
      <dgm:spPr/>
    </dgm:pt>
    <dgm:pt modelId="{B6A38488-BCA9-4E8A-93FB-84193FFC1227}" type="pres">
      <dgm:prSet presAssocID="{845CB07C-4781-4A92-BE7F-4F69ADE9ED9C}" presName="pictRect" presStyleLbl="revTx" presStyleIdx="0" presStyleCnt="6">
        <dgm:presLayoutVars>
          <dgm:chMax val="0"/>
          <dgm:bulletEnabled/>
        </dgm:presLayoutVars>
      </dgm:prSet>
      <dgm:spPr/>
    </dgm:pt>
    <dgm:pt modelId="{ED016638-496D-4FEB-A50B-1E8FB54A1C52}" type="pres">
      <dgm:prSet presAssocID="{845CB07C-4781-4A92-BE7F-4F69ADE9ED9C}" presName="textRect" presStyleLbl="revTx" presStyleIdx="1" presStyleCnt="6">
        <dgm:presLayoutVars>
          <dgm:bulletEnabled/>
        </dgm:presLayoutVars>
      </dgm:prSet>
      <dgm:spPr/>
    </dgm:pt>
    <dgm:pt modelId="{AB0E610A-F7B1-458A-B00C-9106BB3B2555}" type="pres">
      <dgm:prSet presAssocID="{6DE785D6-4EDA-4B0A-A086-C9898F74171C}" presName="sibTrans" presStyleLbl="sibTrans2D1" presStyleIdx="0" presStyleCnt="0"/>
      <dgm:spPr/>
    </dgm:pt>
    <dgm:pt modelId="{54640C10-B276-45F5-A5BD-E52E4CEA6DF5}" type="pres">
      <dgm:prSet presAssocID="{EAFAF995-7A6C-499A-A5D2-DBB9C177D46B}" presName="compNode" presStyleCnt="0"/>
      <dgm:spPr/>
    </dgm:pt>
    <dgm:pt modelId="{E1DD0FA2-C011-4E3D-8C76-64410395788D}" type="pres">
      <dgm:prSet presAssocID="{EAFAF995-7A6C-499A-A5D2-DBB9C177D46B}" presName="pictRect" presStyleLbl="revTx" presStyleIdx="2" presStyleCnt="6">
        <dgm:presLayoutVars>
          <dgm:chMax val="0"/>
          <dgm:bulletEnabled/>
        </dgm:presLayoutVars>
      </dgm:prSet>
      <dgm:spPr/>
    </dgm:pt>
    <dgm:pt modelId="{1493FF78-6C80-436E-BDC2-92B46CC24CE4}" type="pres">
      <dgm:prSet presAssocID="{EAFAF995-7A6C-499A-A5D2-DBB9C177D46B}" presName="textRect" presStyleLbl="revTx" presStyleIdx="3" presStyleCnt="6">
        <dgm:presLayoutVars>
          <dgm:bulletEnabled/>
        </dgm:presLayoutVars>
      </dgm:prSet>
      <dgm:spPr/>
    </dgm:pt>
    <dgm:pt modelId="{63FD396E-66E0-4545-B902-6287265378D6}" type="pres">
      <dgm:prSet presAssocID="{811DAF3E-3EFA-4791-81F6-BB5416F05CCD}" presName="sibTrans" presStyleLbl="sibTrans2D1" presStyleIdx="0" presStyleCnt="0"/>
      <dgm:spPr/>
    </dgm:pt>
    <dgm:pt modelId="{75CD2848-C923-4C8D-8778-E9F926D4D8F5}" type="pres">
      <dgm:prSet presAssocID="{89ACFB94-4DBA-4E92-A767-AF1C9629288B}" presName="compNode" presStyleCnt="0"/>
      <dgm:spPr/>
    </dgm:pt>
    <dgm:pt modelId="{A95F38D9-7601-4DDA-92A8-08371337E51C}" type="pres">
      <dgm:prSet presAssocID="{89ACFB94-4DBA-4E92-A767-AF1C9629288B}" presName="pictRect" presStyleLbl="revTx" presStyleIdx="4" presStyleCnt="6">
        <dgm:presLayoutVars>
          <dgm:chMax val="0"/>
          <dgm:bulletEnabled/>
        </dgm:presLayoutVars>
      </dgm:prSet>
      <dgm:spPr/>
    </dgm:pt>
    <dgm:pt modelId="{6816D4C6-3746-4F3D-A4E1-36649CF6FBF9}" type="pres">
      <dgm:prSet presAssocID="{89ACFB94-4DBA-4E92-A767-AF1C9629288B}" presName="textRect" presStyleLbl="revTx" presStyleIdx="5" presStyleCnt="6">
        <dgm:presLayoutVars>
          <dgm:bulletEnabled/>
        </dgm:presLayoutVars>
      </dgm:prSet>
      <dgm:spPr/>
    </dgm:pt>
  </dgm:ptLst>
  <dgm:cxnLst>
    <dgm:cxn modelId="{93D87E02-C972-4380-97FC-A64C2BA1A0F8}" srcId="{EAFAF995-7A6C-499A-A5D2-DBB9C177D46B}" destId="{3BA9A203-7D63-42C0-A88A-0227E7F38015}" srcOrd="0" destOrd="0" parTransId="{ED2AC86A-F52D-4BF2-9F50-CE56D644EDCE}" sibTransId="{A1ED1059-6E56-4A29-9AF1-12B0F5B1CDA3}"/>
    <dgm:cxn modelId="{C7565F0A-3273-4CDE-8746-D3436145E864}" type="presOf" srcId="{3AC47289-13E5-4A6B-944F-B6B6B25AC6D9}" destId="{ED016638-496D-4FEB-A50B-1E8FB54A1C52}" srcOrd="0" destOrd="0" presId="urn:microsoft.com/office/officeart/2024/3/layout/hArchList1"/>
    <dgm:cxn modelId="{0E11870A-E7BF-418C-9E5A-223219885B9E}" srcId="{FBF79739-1653-4B57-83D7-DC3328723FC8}" destId="{89ACFB94-4DBA-4E92-A767-AF1C9629288B}" srcOrd="2" destOrd="0" parTransId="{992CEBCD-9490-4E90-9023-B65E10E13896}" sibTransId="{653A11DF-CE20-4B20-9726-7E1CBACCB75C}"/>
    <dgm:cxn modelId="{8464D50D-84E6-494A-BEFD-2EC0F9E9F184}" srcId="{FBF79739-1653-4B57-83D7-DC3328723FC8}" destId="{EAFAF995-7A6C-499A-A5D2-DBB9C177D46B}" srcOrd="1" destOrd="0" parTransId="{F2846C12-377A-45D1-B01A-7A2DBBCBF413}" sibTransId="{811DAF3E-3EFA-4791-81F6-BB5416F05CCD}"/>
    <dgm:cxn modelId="{3B3C8D14-894E-4B83-A986-B632BD6310A1}" type="presOf" srcId="{EAFAF995-7A6C-499A-A5D2-DBB9C177D46B}" destId="{E1DD0FA2-C011-4E3D-8C76-64410395788D}" srcOrd="0" destOrd="0" presId="urn:microsoft.com/office/officeart/2024/3/layout/hArchList1"/>
    <dgm:cxn modelId="{7634522A-B8E1-4E3B-8FA9-7635848EEEE6}" srcId="{FBF79739-1653-4B57-83D7-DC3328723FC8}" destId="{845CB07C-4781-4A92-BE7F-4F69ADE9ED9C}" srcOrd="0" destOrd="0" parTransId="{A400EDEE-4ECF-450F-B61A-5E6BA0A77C47}" sibTransId="{6DE785D6-4EDA-4B0A-A086-C9898F74171C}"/>
    <dgm:cxn modelId="{4FF7FF51-DCA3-4D30-9383-EBE0D5ADFB93}" type="presOf" srcId="{3BA9A203-7D63-42C0-A88A-0227E7F38015}" destId="{1493FF78-6C80-436E-BDC2-92B46CC24CE4}" srcOrd="0" destOrd="0" presId="urn:microsoft.com/office/officeart/2024/3/layout/hArchList1"/>
    <dgm:cxn modelId="{CCBF377F-8B5F-41BB-A3CB-6DF80B04535F}" type="presOf" srcId="{845CB07C-4781-4A92-BE7F-4F69ADE9ED9C}" destId="{B6A38488-BCA9-4E8A-93FB-84193FFC1227}" srcOrd="0" destOrd="0" presId="urn:microsoft.com/office/officeart/2024/3/layout/hArchList1"/>
    <dgm:cxn modelId="{8F601685-AC47-4792-A503-5652D2100EDF}" type="presOf" srcId="{89ACFB94-4DBA-4E92-A767-AF1C9629288B}" destId="{A95F38D9-7601-4DDA-92A8-08371337E51C}" srcOrd="0" destOrd="0" presId="urn:microsoft.com/office/officeart/2024/3/layout/hArchList1"/>
    <dgm:cxn modelId="{B6C8D19A-8358-45FC-85A0-23EE41FCB1FE}" type="presOf" srcId="{DD82DF57-EC40-45CA-96CD-8F5C4587C8C5}" destId="{6816D4C6-3746-4F3D-A4E1-36649CF6FBF9}" srcOrd="0" destOrd="0" presId="urn:microsoft.com/office/officeart/2024/3/layout/hArchList1"/>
    <dgm:cxn modelId="{2FC7AEB8-9EEF-4673-B978-CF5796EF0249}" type="presOf" srcId="{811DAF3E-3EFA-4791-81F6-BB5416F05CCD}" destId="{63FD396E-66E0-4545-B902-6287265378D6}" srcOrd="0" destOrd="0" presId="urn:microsoft.com/office/officeart/2024/3/layout/hArchList1"/>
    <dgm:cxn modelId="{E9319AEF-1B28-4684-A9F5-4377127A2E35}" srcId="{89ACFB94-4DBA-4E92-A767-AF1C9629288B}" destId="{DD82DF57-EC40-45CA-96CD-8F5C4587C8C5}" srcOrd="0" destOrd="0" parTransId="{D06BF48D-D05E-49A8-89DD-C825BDC1E398}" sibTransId="{E2DF2CD3-E450-4964-93AF-3FD9BCD257A6}"/>
    <dgm:cxn modelId="{CF008BFC-02F8-49D7-8A20-F575E7DC634C}" srcId="{845CB07C-4781-4A92-BE7F-4F69ADE9ED9C}" destId="{3AC47289-13E5-4A6B-944F-B6B6B25AC6D9}" srcOrd="0" destOrd="0" parTransId="{D6860811-B2C6-47E0-9CD4-576BA0B560F1}" sibTransId="{1B4915F0-FBCD-496B-9C18-70DA6C174431}"/>
    <dgm:cxn modelId="{75826CFE-4028-4B28-A8BA-EECA7187C99A}" type="presOf" srcId="{6DE785D6-4EDA-4B0A-A086-C9898F74171C}" destId="{AB0E610A-F7B1-458A-B00C-9106BB3B2555}" srcOrd="0" destOrd="0" presId="urn:microsoft.com/office/officeart/2024/3/layout/hArchList1"/>
    <dgm:cxn modelId="{7A147DFF-3C2A-4A8E-A424-8DDB65AB6BDB}" type="presOf" srcId="{FBF79739-1653-4B57-83D7-DC3328723FC8}" destId="{D52E8E47-A3E2-46EC-B510-306F3462DED8}" srcOrd="0" destOrd="0" presId="urn:microsoft.com/office/officeart/2024/3/layout/hArchList1"/>
    <dgm:cxn modelId="{E6495EFF-7CE6-479F-9334-508F5542D6C4}" type="presParOf" srcId="{D52E8E47-A3E2-46EC-B510-306F3462DED8}" destId="{D8B38B06-3B08-469E-AA4C-75E37690C497}" srcOrd="0" destOrd="0" presId="urn:microsoft.com/office/officeart/2024/3/layout/hArchList1"/>
    <dgm:cxn modelId="{F4A5535D-D253-44BB-8152-7A69C5533A0B}" type="presParOf" srcId="{D8B38B06-3B08-469E-AA4C-75E37690C497}" destId="{B6A38488-BCA9-4E8A-93FB-84193FFC1227}" srcOrd="0" destOrd="0" presId="urn:microsoft.com/office/officeart/2024/3/layout/hArchList1"/>
    <dgm:cxn modelId="{5FCA6FD3-80EB-4625-9D4E-7430C39DB8D4}" type="presParOf" srcId="{D8B38B06-3B08-469E-AA4C-75E37690C497}" destId="{ED016638-496D-4FEB-A50B-1E8FB54A1C52}" srcOrd="1" destOrd="0" presId="urn:microsoft.com/office/officeart/2024/3/layout/hArchList1"/>
    <dgm:cxn modelId="{6396E90D-8D90-4AC4-A45B-2BC477BF047D}" type="presParOf" srcId="{D52E8E47-A3E2-46EC-B510-306F3462DED8}" destId="{AB0E610A-F7B1-458A-B00C-9106BB3B2555}" srcOrd="1" destOrd="0" presId="urn:microsoft.com/office/officeart/2024/3/layout/hArchList1"/>
    <dgm:cxn modelId="{065065AE-4748-47DB-9D2D-591BA83C7F7C}" type="presParOf" srcId="{D52E8E47-A3E2-46EC-B510-306F3462DED8}" destId="{54640C10-B276-45F5-A5BD-E52E4CEA6DF5}" srcOrd="2" destOrd="0" presId="urn:microsoft.com/office/officeart/2024/3/layout/hArchList1"/>
    <dgm:cxn modelId="{59599B0C-2D19-4750-9D29-B73DF683A1C8}" type="presParOf" srcId="{54640C10-B276-45F5-A5BD-E52E4CEA6DF5}" destId="{E1DD0FA2-C011-4E3D-8C76-64410395788D}" srcOrd="0" destOrd="0" presId="urn:microsoft.com/office/officeart/2024/3/layout/hArchList1"/>
    <dgm:cxn modelId="{415A8A51-3B90-4BE2-A66F-8E6A545567F6}" type="presParOf" srcId="{54640C10-B276-45F5-A5BD-E52E4CEA6DF5}" destId="{1493FF78-6C80-436E-BDC2-92B46CC24CE4}" srcOrd="1" destOrd="0" presId="urn:microsoft.com/office/officeart/2024/3/layout/hArchList1"/>
    <dgm:cxn modelId="{FA262650-8DCB-41E5-A28F-311D73FA6426}" type="presParOf" srcId="{D52E8E47-A3E2-46EC-B510-306F3462DED8}" destId="{63FD396E-66E0-4545-B902-6287265378D6}" srcOrd="3" destOrd="0" presId="urn:microsoft.com/office/officeart/2024/3/layout/hArchList1"/>
    <dgm:cxn modelId="{85452938-BDD7-487C-80D3-F3596728C8DC}" type="presParOf" srcId="{D52E8E47-A3E2-46EC-B510-306F3462DED8}" destId="{75CD2848-C923-4C8D-8778-E9F926D4D8F5}" srcOrd="4" destOrd="0" presId="urn:microsoft.com/office/officeart/2024/3/layout/hArchList1"/>
    <dgm:cxn modelId="{F5FEABE1-8DFE-4232-83E2-11E5C953E7D8}" type="presParOf" srcId="{75CD2848-C923-4C8D-8778-E9F926D4D8F5}" destId="{A95F38D9-7601-4DDA-92A8-08371337E51C}" srcOrd="0" destOrd="0" presId="urn:microsoft.com/office/officeart/2024/3/layout/hArchList1"/>
    <dgm:cxn modelId="{E6C7DB7C-5C1B-4462-A8D7-4CD6F56745B0}" type="presParOf" srcId="{75CD2848-C923-4C8D-8778-E9F926D4D8F5}" destId="{6816D4C6-3746-4F3D-A4E1-36649CF6FBF9}"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A38488-BCA9-4E8A-93FB-84193FFC1227}">
      <dsp:nvSpPr>
        <dsp:cNvPr id="0" name=""/>
        <dsp:cNvSpPr/>
      </dsp:nvSpPr>
      <dsp:spPr>
        <a:xfrm>
          <a:off x="0" y="0"/>
          <a:ext cx="2303145" cy="9119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Foundational Statistical Tools</a:t>
          </a:r>
        </a:p>
      </dsp:txBody>
      <dsp:txXfrm>
        <a:off x="0" y="0"/>
        <a:ext cx="2303145" cy="911979"/>
      </dsp:txXfrm>
    </dsp:sp>
    <dsp:sp modelId="{ED016638-496D-4FEB-A50B-1E8FB54A1C52}">
      <dsp:nvSpPr>
        <dsp:cNvPr id="0" name=""/>
        <dsp:cNvSpPr/>
      </dsp:nvSpPr>
      <dsp:spPr>
        <a:xfrm>
          <a:off x="0" y="911979"/>
          <a:ext cx="2303145" cy="1319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Central tendency and dispersion measures are essential for summarizing and understanding data distributions.</a:t>
          </a:r>
        </a:p>
      </dsp:txBody>
      <dsp:txXfrm>
        <a:off x="0" y="911979"/>
        <a:ext cx="2303145" cy="1319156"/>
      </dsp:txXfrm>
    </dsp:sp>
    <dsp:sp modelId="{E1DD0FA2-C011-4E3D-8C76-64410395788D}">
      <dsp:nvSpPr>
        <dsp:cNvPr id="0" name=""/>
        <dsp:cNvSpPr/>
      </dsp:nvSpPr>
      <dsp:spPr>
        <a:xfrm>
          <a:off x="2533459" y="0"/>
          <a:ext cx="2303145" cy="9119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Choosing Appropriate Measures</a:t>
          </a:r>
        </a:p>
      </dsp:txBody>
      <dsp:txXfrm>
        <a:off x="2533459" y="0"/>
        <a:ext cx="2303145" cy="911979"/>
      </dsp:txXfrm>
    </dsp:sp>
    <dsp:sp modelId="{1493FF78-6C80-436E-BDC2-92B46CC24CE4}">
      <dsp:nvSpPr>
        <dsp:cNvPr id="0" name=""/>
        <dsp:cNvSpPr/>
      </dsp:nvSpPr>
      <dsp:spPr>
        <a:xfrm>
          <a:off x="2533459" y="911979"/>
          <a:ext cx="2303145" cy="1319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Selecting the right measure depends on the data type and characteristics for accurate analysis.</a:t>
          </a:r>
        </a:p>
      </dsp:txBody>
      <dsp:txXfrm>
        <a:off x="2533459" y="911979"/>
        <a:ext cx="2303145" cy="1319156"/>
      </dsp:txXfrm>
    </dsp:sp>
    <dsp:sp modelId="{A95F38D9-7601-4DDA-92A8-08371337E51C}">
      <dsp:nvSpPr>
        <dsp:cNvPr id="0" name=""/>
        <dsp:cNvSpPr/>
      </dsp:nvSpPr>
      <dsp:spPr>
        <a:xfrm>
          <a:off x="5066919" y="0"/>
          <a:ext cx="2303145" cy="9119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Effective Decision-Making</a:t>
          </a:r>
        </a:p>
      </dsp:txBody>
      <dsp:txXfrm>
        <a:off x="5066919" y="0"/>
        <a:ext cx="2303145" cy="911979"/>
      </dsp:txXfrm>
    </dsp:sp>
    <dsp:sp modelId="{6816D4C6-3746-4F3D-A4E1-36649CF6FBF9}">
      <dsp:nvSpPr>
        <dsp:cNvPr id="0" name=""/>
        <dsp:cNvSpPr/>
      </dsp:nvSpPr>
      <dsp:spPr>
        <a:xfrm>
          <a:off x="5066919" y="911979"/>
          <a:ext cx="2303145" cy="1319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Using accurate statistical measures supports reliable insights and better business or research decisions.</a:t>
          </a:r>
        </a:p>
      </dsp:txBody>
      <dsp:txXfrm>
        <a:off x="5066919" y="911979"/>
        <a:ext cx="2303145" cy="1319156"/>
      </dsp:txXfrm>
    </dsp:sp>
  </dsp:spTree>
</dsp:drawing>
</file>

<file path=ppt/diagrams/layout1.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jpg>
</file>

<file path=ppt/media/image19.jpeg>
</file>

<file path=ppt/media/image2.png>
</file>

<file path=ppt/media/image20.jpeg>
</file>

<file path=ppt/media/image21.jpe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A5B540-A4EA-4091-BF67-43E2512F11D6}" type="datetimeFigureOut">
              <a:rPr lang="en-IN" smtClean="0"/>
              <a:t>07-12-2025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118DD5-6235-4535-BC66-4E283BD6C1BE}" type="slidenum">
              <a:rPr lang="en-IN" smtClean="0"/>
              <a:t>‹#›</a:t>
            </a:fld>
            <a:endParaRPr lang="en-IN"/>
          </a:p>
        </p:txBody>
      </p:sp>
    </p:spTree>
    <p:extLst>
      <p:ext uri="{BB962C8B-B14F-4D97-AF65-F5344CB8AC3E}">
        <p14:creationId xmlns:p14="http://schemas.microsoft.com/office/powerpoint/2010/main" val="3692947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AI-generated content may be incorrect.
---
This presentation introduces key statistical concepts: measures of central tendency and dispersion. We will explore how these measures summarize data distributions and help interpret data effectively in various contexts.
</a:t>
            </a:r>
          </a:p>
        </p:txBody>
      </p:sp>
      <p:sp>
        <p:nvSpPr>
          <p:cNvPr id="4" name="Slide Number Placeholder 3"/>
          <p:cNvSpPr>
            <a:spLocks noGrp="1"/>
          </p:cNvSpPr>
          <p:nvPr>
            <p:ph type="sldNum" sz="quarter" idx="5"/>
          </p:nvPr>
        </p:nvSpPr>
        <p:spPr/>
        <p:txBody>
          <a:bodyPr/>
          <a:lstStyle/>
          <a:p>
            <a:fld id="{6F1696EC-7B5C-4FAF-AEAB-AB90EDA10A17}" type="slidenum">
              <a:rPr lang="en-IN" smtClean="0"/>
              <a:t>1</a:t>
            </a:fld>
            <a:endParaRPr lang="en-IN"/>
          </a:p>
        </p:txBody>
      </p:sp>
    </p:spTree>
    <p:extLst>
      <p:ext uri="{BB962C8B-B14F-4D97-AF65-F5344CB8AC3E}">
        <p14:creationId xmlns:p14="http://schemas.microsoft.com/office/powerpoint/2010/main" val="1617746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Examples include using mean for average test scores, median for income data with high inequality, and mode for the most common product sold, demonstrating practical applications.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10</a:t>
            </a:fld>
            <a:endParaRPr lang="en-IN"/>
          </a:p>
        </p:txBody>
      </p:sp>
    </p:spTree>
    <p:extLst>
      <p:ext uri="{BB962C8B-B14F-4D97-AF65-F5344CB8AC3E}">
        <p14:creationId xmlns:p14="http://schemas.microsoft.com/office/powerpoint/2010/main" val="493024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Dispersion measures describe the spread or variability of data points around the central tendency. This section introduces variance and standard deviation as key indicators of data variability.</a:t>
            </a:r>
          </a:p>
        </p:txBody>
      </p:sp>
      <p:sp>
        <p:nvSpPr>
          <p:cNvPr id="4" name="Slide Number Placeholder 3"/>
          <p:cNvSpPr>
            <a:spLocks noGrp="1"/>
          </p:cNvSpPr>
          <p:nvPr>
            <p:ph type="sldNum" sz="quarter" idx="5"/>
          </p:nvPr>
        </p:nvSpPr>
        <p:spPr/>
        <p:txBody>
          <a:bodyPr/>
          <a:lstStyle/>
          <a:p>
            <a:fld id="{6F1696EC-7B5C-4FAF-AEAB-AB90EDA10A17}" type="slidenum">
              <a:rPr lang="en-IN" smtClean="0"/>
              <a:t>11</a:t>
            </a:fld>
            <a:endParaRPr lang="en-IN"/>
          </a:p>
        </p:txBody>
      </p:sp>
    </p:spTree>
    <p:extLst>
      <p:ext uri="{BB962C8B-B14F-4D97-AF65-F5344CB8AC3E}">
        <p14:creationId xmlns:p14="http://schemas.microsoft.com/office/powerpoint/2010/main" val="529673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Variance measures the average squared deviation of each data point from the mean. It quantifies how spread out the data is but is expressed in squared units, which can be less intuitive.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12</a:t>
            </a:fld>
            <a:endParaRPr lang="en-IN"/>
          </a:p>
        </p:txBody>
      </p:sp>
    </p:spTree>
    <p:extLst>
      <p:ext uri="{BB962C8B-B14F-4D97-AF65-F5344CB8AC3E}">
        <p14:creationId xmlns:p14="http://schemas.microsoft.com/office/powerpoint/2010/main" val="26646998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Variance helps assess data consistency, detect outliers, and underpins many inferential statistics methods, making it essential for understanding data reliability and differences.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13</a:t>
            </a:fld>
            <a:endParaRPr lang="en-IN"/>
          </a:p>
        </p:txBody>
      </p:sp>
    </p:spTree>
    <p:extLst>
      <p:ext uri="{BB962C8B-B14F-4D97-AF65-F5344CB8AC3E}">
        <p14:creationId xmlns:p14="http://schemas.microsoft.com/office/powerpoint/2010/main" val="30344416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Standard deviation is the square root of variance, expressed in the same units as the data. It provides a direct measure of typical deviation from the mean, helping to interpret data variability easily.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14</a:t>
            </a:fld>
            <a:endParaRPr lang="en-IN"/>
          </a:p>
        </p:txBody>
      </p:sp>
    </p:spTree>
    <p:extLst>
      <p:ext uri="{BB962C8B-B14F-4D97-AF65-F5344CB8AC3E}">
        <p14:creationId xmlns:p14="http://schemas.microsoft.com/office/powerpoint/2010/main" val="35837318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Combining measures of central tendency and dispersion enables comprehensive understanding of datasets. This section discusses strategies for analyzing different data distributions and addressing outliers.</a:t>
            </a:r>
          </a:p>
        </p:txBody>
      </p:sp>
      <p:sp>
        <p:nvSpPr>
          <p:cNvPr id="4" name="Slide Number Placeholder 3"/>
          <p:cNvSpPr>
            <a:spLocks noGrp="1"/>
          </p:cNvSpPr>
          <p:nvPr>
            <p:ph type="sldNum" sz="quarter" idx="5"/>
          </p:nvPr>
        </p:nvSpPr>
        <p:spPr/>
        <p:txBody>
          <a:bodyPr/>
          <a:lstStyle/>
          <a:p>
            <a:fld id="{6F1696EC-7B5C-4FAF-AEAB-AB90EDA10A17}" type="slidenum">
              <a:rPr lang="en-IN" smtClean="0"/>
              <a:t>15</a:t>
            </a:fld>
            <a:endParaRPr lang="en-IN"/>
          </a:p>
        </p:txBody>
      </p:sp>
    </p:spTree>
    <p:extLst>
      <p:ext uri="{BB962C8B-B14F-4D97-AF65-F5344CB8AC3E}">
        <p14:creationId xmlns:p14="http://schemas.microsoft.com/office/powerpoint/2010/main" val="22821158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Symmetric data allows use of mean and standard deviation, while skewed data requires median and interquartile range for accurate interpretation, ensuring meaningful statistical summaries.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16</a:t>
            </a:fld>
            <a:endParaRPr lang="en-IN"/>
          </a:p>
        </p:txBody>
      </p:sp>
    </p:spTree>
    <p:extLst>
      <p:ext uri="{BB962C8B-B14F-4D97-AF65-F5344CB8AC3E}">
        <p14:creationId xmlns:p14="http://schemas.microsoft.com/office/powerpoint/2010/main" val="18979491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Outliers can distort means and variances. Identifying and managing outliers, such as using median or trimmed means, improves the robustness of data analysis.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17</a:t>
            </a:fld>
            <a:endParaRPr lang="en-IN"/>
          </a:p>
        </p:txBody>
      </p:sp>
    </p:spTree>
    <p:extLst>
      <p:ext uri="{BB962C8B-B14F-4D97-AF65-F5344CB8AC3E}">
        <p14:creationId xmlns:p14="http://schemas.microsoft.com/office/powerpoint/2010/main" val="2106756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Understanding and applying these statistical measures supports data-driven decisions in business, healthcare, and research by accurately summarizing and interpreting data patterns.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18</a:t>
            </a:fld>
            <a:endParaRPr lang="en-IN"/>
          </a:p>
        </p:txBody>
      </p:sp>
    </p:spTree>
    <p:extLst>
      <p:ext uri="{BB962C8B-B14F-4D97-AF65-F5344CB8AC3E}">
        <p14:creationId xmlns:p14="http://schemas.microsoft.com/office/powerpoint/2010/main" val="27368820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Image source: Microsoft 365 content library
Skewness measures the asymmetry of a data distribution, showing if data are concentrated more on one side of the mean. Positive skew has a longer right tail; negative skew, a longer left tail. Kurtosis quantifies 'tailedness,' indicating the frequency of extreme values. High kurtosis means more outliers and a sharper peak, while low kurtosis suggests fewer outliers and a flatter shape.</a:t>
            </a:r>
          </a:p>
        </p:txBody>
      </p:sp>
      <p:sp>
        <p:nvSpPr>
          <p:cNvPr id="4" name="Slide Number Placeholder 3"/>
          <p:cNvSpPr>
            <a:spLocks noGrp="1"/>
          </p:cNvSpPr>
          <p:nvPr>
            <p:ph type="sldNum" sz="quarter" idx="5"/>
          </p:nvPr>
        </p:nvSpPr>
        <p:spPr/>
        <p:txBody>
          <a:bodyPr/>
          <a:lstStyle/>
          <a:p>
            <a:fld id="{36118DD5-6235-4535-BC66-4E283BD6C1BE}" type="slidenum">
              <a:rPr lang="en-IN" smtClean="0"/>
              <a:t>19</a:t>
            </a:fld>
            <a:endParaRPr lang="en-IN"/>
          </a:p>
        </p:txBody>
      </p:sp>
    </p:spTree>
    <p:extLst>
      <p:ext uri="{BB962C8B-B14F-4D97-AF65-F5344CB8AC3E}">
        <p14:creationId xmlns:p14="http://schemas.microsoft.com/office/powerpoint/2010/main" val="677883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We will first examine the measures of central tendency, including mean, median, and mode. Next, we'll compare these measures and discuss their strengths and limitations. Then, we'll explore measures of dispersion such as variance and standard deviation. Finally, we will discuss how to apply these concepts in real-world data analysis.</a:t>
            </a:r>
          </a:p>
        </p:txBody>
      </p:sp>
      <p:sp>
        <p:nvSpPr>
          <p:cNvPr id="4" name="Slide Number Placeholder 3"/>
          <p:cNvSpPr>
            <a:spLocks noGrp="1"/>
          </p:cNvSpPr>
          <p:nvPr>
            <p:ph type="sldNum" sz="quarter" idx="5"/>
          </p:nvPr>
        </p:nvSpPr>
        <p:spPr/>
        <p:txBody>
          <a:bodyPr/>
          <a:lstStyle/>
          <a:p>
            <a:fld id="{6F1696EC-7B5C-4FAF-AEAB-AB90EDA10A17}" type="slidenum">
              <a:rPr lang="en-IN" smtClean="0"/>
              <a:t>2</a:t>
            </a:fld>
            <a:endParaRPr lang="en-IN"/>
          </a:p>
        </p:txBody>
      </p:sp>
    </p:spTree>
    <p:extLst>
      <p:ext uri="{BB962C8B-B14F-4D97-AF65-F5344CB8AC3E}">
        <p14:creationId xmlns:p14="http://schemas.microsoft.com/office/powerpoint/2010/main" val="1075087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Image source: Microsoft 365 content library
Skewness measures the asymmetry of a data distribution. In positively skewed data, the mean is higher than the median and mode, while in negatively skewed data, the mean is lower. Skewness affects data interpretation, as the mean is pulled toward the tail, whereas the median and mode reflect the peak and central location of the data.</a:t>
            </a:r>
          </a:p>
        </p:txBody>
      </p:sp>
      <p:sp>
        <p:nvSpPr>
          <p:cNvPr id="4" name="Slide Number Placeholder 3"/>
          <p:cNvSpPr>
            <a:spLocks noGrp="1"/>
          </p:cNvSpPr>
          <p:nvPr>
            <p:ph type="sldNum" sz="quarter" idx="5"/>
          </p:nvPr>
        </p:nvSpPr>
        <p:spPr/>
        <p:txBody>
          <a:bodyPr/>
          <a:lstStyle/>
          <a:p>
            <a:fld id="{36118DD5-6235-4535-BC66-4E283BD6C1BE}" type="slidenum">
              <a:rPr lang="en-IN" smtClean="0"/>
              <a:t>20</a:t>
            </a:fld>
            <a:endParaRPr lang="en-IN"/>
          </a:p>
        </p:txBody>
      </p:sp>
    </p:spTree>
    <p:extLst>
      <p:ext uri="{BB962C8B-B14F-4D97-AF65-F5344CB8AC3E}">
        <p14:creationId xmlns:p14="http://schemas.microsoft.com/office/powerpoint/2010/main" val="4602809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Measures of central tendency and dispersion are foundational tools in data analysis. Choosing the right measure based on data characteristics ensures accurate insights and effective decision-making.</a:t>
            </a:r>
          </a:p>
        </p:txBody>
      </p:sp>
      <p:sp>
        <p:nvSpPr>
          <p:cNvPr id="4" name="Slide Number Placeholder 3"/>
          <p:cNvSpPr>
            <a:spLocks noGrp="1"/>
          </p:cNvSpPr>
          <p:nvPr>
            <p:ph type="sldNum" sz="quarter" idx="5"/>
          </p:nvPr>
        </p:nvSpPr>
        <p:spPr/>
        <p:txBody>
          <a:bodyPr/>
          <a:lstStyle/>
          <a:p>
            <a:fld id="{6F1696EC-7B5C-4FAF-AEAB-AB90EDA10A17}" type="slidenum">
              <a:rPr lang="en-IN" smtClean="0"/>
              <a:t>21</a:t>
            </a:fld>
            <a:endParaRPr lang="en-IN"/>
          </a:p>
        </p:txBody>
      </p:sp>
    </p:spTree>
    <p:extLst>
      <p:ext uri="{BB962C8B-B14F-4D97-AF65-F5344CB8AC3E}">
        <p14:creationId xmlns:p14="http://schemas.microsoft.com/office/powerpoint/2010/main" val="4168637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Measures of central tendency summarize a dataset by identifying its center point or typical value. This section covers mean, median, and mode, explaining their definitions, calculations, and when to use each measure.</a:t>
            </a:r>
          </a:p>
        </p:txBody>
      </p:sp>
      <p:sp>
        <p:nvSpPr>
          <p:cNvPr id="4" name="Slide Number Placeholder 3"/>
          <p:cNvSpPr>
            <a:spLocks noGrp="1"/>
          </p:cNvSpPr>
          <p:nvPr>
            <p:ph type="sldNum" sz="quarter" idx="5"/>
          </p:nvPr>
        </p:nvSpPr>
        <p:spPr/>
        <p:txBody>
          <a:bodyPr/>
          <a:lstStyle/>
          <a:p>
            <a:fld id="{6F1696EC-7B5C-4FAF-AEAB-AB90EDA10A17}" type="slidenum">
              <a:rPr lang="en-IN" smtClean="0"/>
              <a:t>3</a:t>
            </a:fld>
            <a:endParaRPr lang="en-IN"/>
          </a:p>
        </p:txBody>
      </p:sp>
    </p:spTree>
    <p:extLst>
      <p:ext uri="{BB962C8B-B14F-4D97-AF65-F5344CB8AC3E}">
        <p14:creationId xmlns:p14="http://schemas.microsoft.com/office/powerpoint/2010/main" val="2894300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The mean is the arithmetic average of a set of numbers, calculated by summing all values and dividing by the count. It provides a measure of the central location of data but can be sensitive to extreme values.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4</a:t>
            </a:fld>
            <a:endParaRPr lang="en-IN"/>
          </a:p>
        </p:txBody>
      </p:sp>
    </p:spTree>
    <p:extLst>
      <p:ext uri="{BB962C8B-B14F-4D97-AF65-F5344CB8AC3E}">
        <p14:creationId xmlns:p14="http://schemas.microsoft.com/office/powerpoint/2010/main" val="1118703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The median is the middle value when data points are ordered. It is resistant to outliers and skewed distributions, making it ideal for representing the center in asymmetrical data.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5</a:t>
            </a:fld>
            <a:endParaRPr lang="en-IN"/>
          </a:p>
        </p:txBody>
      </p:sp>
    </p:spTree>
    <p:extLst>
      <p:ext uri="{BB962C8B-B14F-4D97-AF65-F5344CB8AC3E}">
        <p14:creationId xmlns:p14="http://schemas.microsoft.com/office/powerpoint/2010/main" val="1010128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The mode is the most frequently occurring value in a dataset. It is especially useful for categorical data where mean and median are not meaningful, helping identify the most common category.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6</a:t>
            </a:fld>
            <a:endParaRPr lang="en-IN"/>
          </a:p>
        </p:txBody>
      </p:sp>
    </p:spTree>
    <p:extLst>
      <p:ext uri="{BB962C8B-B14F-4D97-AF65-F5344CB8AC3E}">
        <p14:creationId xmlns:p14="http://schemas.microsoft.com/office/powerpoint/2010/main" val="339714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This section compares the three measures of central tendency, highlighting their strengths, limitations, and how to choose the appropriate measure depending on data type and distribution.</a:t>
            </a:r>
          </a:p>
        </p:txBody>
      </p:sp>
      <p:sp>
        <p:nvSpPr>
          <p:cNvPr id="4" name="Slide Number Placeholder 3"/>
          <p:cNvSpPr>
            <a:spLocks noGrp="1"/>
          </p:cNvSpPr>
          <p:nvPr>
            <p:ph type="sldNum" sz="quarter" idx="5"/>
          </p:nvPr>
        </p:nvSpPr>
        <p:spPr/>
        <p:txBody>
          <a:bodyPr/>
          <a:lstStyle/>
          <a:p>
            <a:fld id="{6F1696EC-7B5C-4FAF-AEAB-AB90EDA10A17}" type="slidenum">
              <a:rPr lang="en-IN" smtClean="0"/>
              <a:t>7</a:t>
            </a:fld>
            <a:endParaRPr lang="en-IN"/>
          </a:p>
        </p:txBody>
      </p:sp>
    </p:spTree>
    <p:extLst>
      <p:ext uri="{BB962C8B-B14F-4D97-AF65-F5344CB8AC3E}">
        <p14:creationId xmlns:p14="http://schemas.microsoft.com/office/powerpoint/2010/main" val="2918255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Mean is sensitive to outliers, median is robust against skewness, and mode is best for categorical data. Understanding these characteristics helps in selecting the most representative measure.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8</a:t>
            </a:fld>
            <a:endParaRPr lang="en-IN"/>
          </a:p>
        </p:txBody>
      </p:sp>
    </p:spTree>
    <p:extLst>
      <p:ext uri="{BB962C8B-B14F-4D97-AF65-F5344CB8AC3E}">
        <p14:creationId xmlns:p14="http://schemas.microsoft.com/office/powerpoint/2010/main" val="27286122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For symmetric distributions, mean is preferred; for skewed data, median is more reliable; mode is ideal for categorical variables. This choice ensures accurate data representation.
Image source: Microsoft 365 content library
</a:t>
            </a:r>
          </a:p>
        </p:txBody>
      </p:sp>
      <p:sp>
        <p:nvSpPr>
          <p:cNvPr id="4" name="Slide Number Placeholder 3"/>
          <p:cNvSpPr>
            <a:spLocks noGrp="1"/>
          </p:cNvSpPr>
          <p:nvPr>
            <p:ph type="sldNum" sz="quarter" idx="5"/>
          </p:nvPr>
        </p:nvSpPr>
        <p:spPr/>
        <p:txBody>
          <a:bodyPr/>
          <a:lstStyle/>
          <a:p>
            <a:fld id="{6F1696EC-7B5C-4FAF-AEAB-AB90EDA10A17}" type="slidenum">
              <a:rPr lang="en-IN" smtClean="0"/>
              <a:t>9</a:t>
            </a:fld>
            <a:endParaRPr lang="en-IN"/>
          </a:p>
        </p:txBody>
      </p:sp>
    </p:spTree>
    <p:extLst>
      <p:ext uri="{BB962C8B-B14F-4D97-AF65-F5344CB8AC3E}">
        <p14:creationId xmlns:p14="http://schemas.microsoft.com/office/powerpoint/2010/main" val="1499881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9317736" cy="4453128"/>
          </a:xfrm>
        </p:spPr>
        <p:txBody>
          <a:bodyPr anchor="t">
            <a:normAutofit/>
          </a:bodyPr>
          <a:lstStyle>
            <a:lvl1pPr algn="l">
              <a:defRPr sz="9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67C28E1A-9F50-48D9-912B-9A0B23CD54C5}" type="datetime1">
              <a:rPr lang="en-US" smtClean="0"/>
              <a:t>12/7/2025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76312313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29768" y="411480"/>
            <a:ext cx="11045952" cy="1828800"/>
          </a:xfrm>
        </p:spPr>
        <p:txBody>
          <a:bodyPr anchor="t">
            <a:normAutofit/>
          </a:bodyPr>
          <a:lstStyle>
            <a:lvl1pPr>
              <a:defRPr sz="8000"/>
            </a:lvl1pPr>
          </a:lstStyle>
          <a:p>
            <a:r>
              <a:rPr lang="en-US" dirty="0"/>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272784" y="2423160"/>
            <a:ext cx="5202936" cy="3858768"/>
          </a:xfrm>
        </p:spPr>
        <p:txBody>
          <a:bodyPr vert="horz" lIns="91440" tIns="45720" rIns="91440" bIns="45720" rtlCol="0">
            <a:normAutofit/>
          </a:bodyPr>
          <a:lstStyle>
            <a:lvl1pPr marL="457200" indent="-4572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4B8133F1-1FA2-4ECF-BB81-489A4BE55FA8}" type="datetime1">
              <a:rPr lang="en-US" smtClean="0"/>
              <a:t>12/7/2025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Data Science Class - Statistics . © Sourav Sinha</a:t>
            </a:r>
            <a:endParaRPr lang="en-US" dirty="0"/>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60549714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7644383" y="1012952"/>
            <a:ext cx="4023360" cy="1636776"/>
          </a:xfrm>
        </p:spPr>
        <p:txBody>
          <a:bodyPr anchor="b">
            <a:normAutofit/>
          </a:bodyPr>
          <a:lstStyle>
            <a:lvl1pPr>
              <a:defRPr sz="4800"/>
            </a:lvl1pPr>
          </a:lstStyle>
          <a:p>
            <a:r>
              <a:rPr lang="en-US"/>
              <a:t>Click to edit Master title style</a:t>
            </a:r>
          </a:p>
        </p:txBody>
      </p:sp>
      <p:sp>
        <p:nvSpPr>
          <p:cNvPr id="10" name="Picture Placeholder 7">
            <a:extLst>
              <a:ext uri="{FF2B5EF4-FFF2-40B4-BE49-F238E27FC236}">
                <a16:creationId xmlns:a16="http://schemas.microsoft.com/office/drawing/2014/main" id="{BA22E09C-1954-DBFC-E669-2449D22D2D2E}"/>
              </a:ext>
            </a:extLst>
          </p:cNvPr>
          <p:cNvSpPr>
            <a:spLocks noGrp="1"/>
          </p:cNvSpPr>
          <p:nvPr>
            <p:ph type="pic" sz="quarter" idx="14"/>
          </p:nvPr>
        </p:nvSpPr>
        <p:spPr>
          <a:xfrm>
            <a:off x="342901" y="345109"/>
            <a:ext cx="6714969" cy="6163508"/>
          </a:xfrm>
          <a:custGeom>
            <a:avLst/>
            <a:gdLst>
              <a:gd name="connsiteX0" fmla="*/ 312551 w 6714969"/>
              <a:gd name="connsiteY0" fmla="*/ 0 h 6163508"/>
              <a:gd name="connsiteX1" fmla="*/ 6402418 w 6714969"/>
              <a:gd name="connsiteY1" fmla="*/ 0 h 6163508"/>
              <a:gd name="connsiteX2" fmla="*/ 6714969 w 6714969"/>
              <a:gd name="connsiteY2" fmla="*/ 312551 h 6163508"/>
              <a:gd name="connsiteX3" fmla="*/ 6714969 w 6714969"/>
              <a:gd name="connsiteY3" fmla="*/ 5850957 h 6163508"/>
              <a:gd name="connsiteX4" fmla="*/ 6402418 w 6714969"/>
              <a:gd name="connsiteY4" fmla="*/ 6163508 h 6163508"/>
              <a:gd name="connsiteX5" fmla="*/ 312551 w 6714969"/>
              <a:gd name="connsiteY5" fmla="*/ 6163508 h 6163508"/>
              <a:gd name="connsiteX6" fmla="*/ 0 w 6714969"/>
              <a:gd name="connsiteY6" fmla="*/ 5850957 h 6163508"/>
              <a:gd name="connsiteX7" fmla="*/ 0 w 6714969"/>
              <a:gd name="connsiteY7" fmla="*/ 312551 h 6163508"/>
              <a:gd name="connsiteX8" fmla="*/ 312551 w 6714969"/>
              <a:gd name="connsiteY8" fmla="*/ 0 h 6163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4969" h="6163508">
                <a:moveTo>
                  <a:pt x="312551" y="0"/>
                </a:moveTo>
                <a:lnTo>
                  <a:pt x="6402418" y="0"/>
                </a:lnTo>
                <a:cubicBezTo>
                  <a:pt x="6575035" y="0"/>
                  <a:pt x="6714969" y="139934"/>
                  <a:pt x="6714969" y="312551"/>
                </a:cubicBezTo>
                <a:lnTo>
                  <a:pt x="6714969" y="5850957"/>
                </a:lnTo>
                <a:cubicBezTo>
                  <a:pt x="6714969" y="6023574"/>
                  <a:pt x="6575035" y="6163508"/>
                  <a:pt x="6402418" y="6163508"/>
                </a:cubicBezTo>
                <a:lnTo>
                  <a:pt x="312551" y="6163508"/>
                </a:lnTo>
                <a:cubicBezTo>
                  <a:pt x="139934" y="6163508"/>
                  <a:pt x="0" y="6023574"/>
                  <a:pt x="0" y="5850957"/>
                </a:cubicBezTo>
                <a:lnTo>
                  <a:pt x="0" y="312551"/>
                </a:lnTo>
                <a:cubicBezTo>
                  <a:pt x="0" y="139934"/>
                  <a:pt x="139934" y="0"/>
                  <a:pt x="312551" y="0"/>
                </a:cubicBezTo>
                <a:close/>
              </a:path>
            </a:pathLst>
          </a:custGeom>
          <a:blipFill>
            <a:blip r:embed="rId2"/>
            <a:stretch>
              <a:fillRect/>
            </a:stretch>
          </a:blipFill>
        </p:spPr>
        <p:txBody>
          <a:bodyPr wrap="square">
            <a:noAutofit/>
          </a:bodyPr>
          <a:lstStyle/>
          <a:p>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7644384" y="2896616"/>
            <a:ext cx="4023360" cy="3364992"/>
          </a:xfrm>
        </p:spPr>
        <p:txBody>
          <a:bodyPr vert="horz" lIns="91440" tIns="45720" rIns="91440" bIns="45720" rtlCol="0">
            <a:normAutofit/>
          </a:bodyPr>
          <a:lstStyle>
            <a:lvl1pPr marL="342900" indent="-3429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578005E0-16E8-4E9B-8CF9-0784DC83176C}" type="datetime1">
              <a:rPr lang="en-US" smtClean="0"/>
              <a:t>12/7/2025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Data Science Class - Statistics . © Sourav Sinha</a:t>
            </a:r>
            <a:endParaRPr lang="en-US" dirty="0"/>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06455659"/>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76A963CA-33BA-49BA-985F-10B36024CBEA}"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013868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b">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29450"/>
            <a:ext cx="11924209" cy="6199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21CD0C5-216A-4D6E-82E1-8810996B2135}"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3788589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7" y="640080"/>
            <a:ext cx="11328845" cy="740664"/>
          </a:xfrm>
        </p:spPr>
        <p:txBody>
          <a:bodyPr anchor="t"/>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429768" y="1380744"/>
            <a:ext cx="11328844" cy="49011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AD7B1EF-74CA-4895-AF49-C708AF4331E5}"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532885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478024"/>
            <a:ext cx="4325112" cy="2454796"/>
          </a:xfrm>
        </p:spPr>
        <p:txBody>
          <a:bodyPr anchor="t">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478024"/>
            <a:ext cx="4325112" cy="24597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6AAD1E36-1B49-4FCD-89F6-398031BCDEA2}"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930558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039112"/>
            <a:ext cx="3813048" cy="353872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422392" y="2039112"/>
            <a:ext cx="5047488" cy="3538728"/>
          </a:xfr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7FD604F7-3397-413C-9FB6-22E440022E90}"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856897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00200"/>
            <a:ext cx="4142232" cy="46360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422392" y="1600200"/>
            <a:ext cx="5788152" cy="463600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38428F6F-2744-403D-BA08-AA8E8245EFF8}"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931769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4032504" cy="3621024"/>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422392" y="640080"/>
            <a:ext cx="5971032" cy="572414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47B4B1E0-4131-43A0-87F0-5D8B3CA07711}"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546165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3493008" cy="3621024"/>
          </a:xfrm>
        </p:spPr>
        <p:txBody>
          <a:bodyPr vert="horz" lIns="91440" tIns="45720" rIns="91440" bIns="45720" rtlCol="0" anchor="t">
            <a:normAutofit/>
          </a:bodyPr>
          <a:lstStyle>
            <a:lvl1pPr>
              <a:defRPr lang="en-US" dirty="0"/>
            </a:lvl1pPr>
          </a:lstStyle>
          <a:p>
            <a:pPr lvl="0"/>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425696" y="640080"/>
            <a:ext cx="7159752" cy="5719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D1E49C1-5C37-4F1B-8B32-65566800B0DE}"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16169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408176" y="1536192"/>
            <a:ext cx="9171432" cy="2615184"/>
          </a:xfrm>
        </p:spPr>
        <p:txBody>
          <a:bodyPr anchor="ctr">
            <a:normAutofit/>
          </a:bodyPr>
          <a:lstStyle>
            <a:lvl1pPr algn="ctr">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408176" y="4427554"/>
            <a:ext cx="9171432" cy="1143000"/>
          </a:xfrm>
        </p:spPr>
        <p:txBody>
          <a:bodyPr anchor="t">
            <a:normAutofit/>
          </a:bodyPr>
          <a:lstStyle>
            <a:lvl1pPr marL="0" indent="0" algn="ctr">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5D3AC506-103C-44B7-B3D8-107284129019}" type="datetime1">
              <a:rPr lang="en-US" smtClean="0"/>
              <a:t>12/7/2025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58057166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50408" y="548640"/>
            <a:ext cx="6035040" cy="1143000"/>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F226A48-373B-47E6-1E90-9892366CC9F0}"/>
              </a:ext>
            </a:extLst>
          </p:cNvPr>
          <p:cNvSpPr>
            <a:spLocks noGrp="1"/>
          </p:cNvSpPr>
          <p:nvPr>
            <p:ph type="pic" sz="quarter" idx="13"/>
          </p:nvPr>
        </p:nvSpPr>
        <p:spPr>
          <a:xfrm>
            <a:off x="342900" y="342900"/>
            <a:ext cx="4501152" cy="6172200"/>
          </a:xfrm>
          <a:custGeom>
            <a:avLst/>
            <a:gdLst>
              <a:gd name="connsiteX0" fmla="*/ 332635 w 4501152"/>
              <a:gd name="connsiteY0" fmla="*/ 0 h 6172200"/>
              <a:gd name="connsiteX1" fmla="*/ 4168517 w 4501152"/>
              <a:gd name="connsiteY1" fmla="*/ 0 h 6172200"/>
              <a:gd name="connsiteX2" fmla="*/ 4501152 w 4501152"/>
              <a:gd name="connsiteY2" fmla="*/ 331423 h 6172200"/>
              <a:gd name="connsiteX3" fmla="*/ 4501152 w 4501152"/>
              <a:gd name="connsiteY3" fmla="*/ 5840778 h 6172200"/>
              <a:gd name="connsiteX4" fmla="*/ 4168517 w 4501152"/>
              <a:gd name="connsiteY4" fmla="*/ 6172200 h 6172200"/>
              <a:gd name="connsiteX5" fmla="*/ 332635 w 4501152"/>
              <a:gd name="connsiteY5" fmla="*/ 6172200 h 6172200"/>
              <a:gd name="connsiteX6" fmla="*/ 0 w 4501152"/>
              <a:gd name="connsiteY6" fmla="*/ 5840778 h 6172200"/>
              <a:gd name="connsiteX7" fmla="*/ 0 w 4501152"/>
              <a:gd name="connsiteY7" fmla="*/ 331423 h 6172200"/>
              <a:gd name="connsiteX8" fmla="*/ 332635 w 4501152"/>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1152" h="6172200">
                <a:moveTo>
                  <a:pt x="332635" y="0"/>
                </a:moveTo>
                <a:lnTo>
                  <a:pt x="4168517" y="0"/>
                </a:lnTo>
                <a:cubicBezTo>
                  <a:pt x="4352226" y="0"/>
                  <a:pt x="4501152" y="148383"/>
                  <a:pt x="4501152" y="331423"/>
                </a:cubicBezTo>
                <a:lnTo>
                  <a:pt x="4501152" y="5840778"/>
                </a:lnTo>
                <a:cubicBezTo>
                  <a:pt x="4501152" y="6023817"/>
                  <a:pt x="4352226" y="6172200"/>
                  <a:pt x="4168517" y="6172200"/>
                </a:cubicBezTo>
                <a:lnTo>
                  <a:pt x="332635" y="6172200"/>
                </a:lnTo>
                <a:cubicBezTo>
                  <a:pt x="148926" y="6172200"/>
                  <a:pt x="0" y="6023817"/>
                  <a:pt x="0" y="5840778"/>
                </a:cubicBezTo>
                <a:lnTo>
                  <a:pt x="0" y="331423"/>
                </a:lnTo>
                <a:cubicBezTo>
                  <a:pt x="0" y="148383"/>
                  <a:pt x="148926" y="0"/>
                  <a:pt x="332635"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50408" y="1828800"/>
            <a:ext cx="603504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737A0042-B3F7-4881-8032-BC9D0779B8B9}"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584355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828800"/>
            <a:ext cx="6135624" cy="4489704"/>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E12A062C-3BD7-4B67-95DC-93630BE39227}" type="datetime1">
              <a:rPr lang="en-US" smtClean="0"/>
              <a:t>12/7/2025</a:t>
            </a:fld>
            <a:endParaRPr lang="en-US" dirty="0"/>
          </a:p>
        </p:txBody>
      </p:sp>
      <p:sp>
        <p:nvSpPr>
          <p:cNvPr id="4" name="Picture Placeholder 3">
            <a:extLst>
              <a:ext uri="{FF2B5EF4-FFF2-40B4-BE49-F238E27FC236}">
                <a16:creationId xmlns:a16="http://schemas.microsoft.com/office/drawing/2014/main" id="{7F11DC52-D1FD-A255-1A04-7A15A9DE3C8F}"/>
              </a:ext>
            </a:extLst>
          </p:cNvPr>
          <p:cNvSpPr>
            <a:spLocks noGrp="1"/>
          </p:cNvSpPr>
          <p:nvPr>
            <p:ph type="pic" sz="quarter" idx="13"/>
          </p:nvPr>
        </p:nvSpPr>
        <p:spPr>
          <a:xfrm>
            <a:off x="7353304" y="352327"/>
            <a:ext cx="4495799" cy="6172200"/>
          </a:xfrm>
          <a:custGeom>
            <a:avLst/>
            <a:gdLst>
              <a:gd name="connsiteX0" fmla="*/ 293171 w 4495799"/>
              <a:gd name="connsiteY0" fmla="*/ 0 h 6172200"/>
              <a:gd name="connsiteX1" fmla="*/ 4202628 w 4495799"/>
              <a:gd name="connsiteY1" fmla="*/ 0 h 6172200"/>
              <a:gd name="connsiteX2" fmla="*/ 4495799 w 4495799"/>
              <a:gd name="connsiteY2" fmla="*/ 293171 h 6172200"/>
              <a:gd name="connsiteX3" fmla="*/ 4495799 w 4495799"/>
              <a:gd name="connsiteY3" fmla="*/ 5879029 h 6172200"/>
              <a:gd name="connsiteX4" fmla="*/ 4202628 w 4495799"/>
              <a:gd name="connsiteY4" fmla="*/ 6172200 h 6172200"/>
              <a:gd name="connsiteX5" fmla="*/ 293171 w 4495799"/>
              <a:gd name="connsiteY5" fmla="*/ 6172200 h 6172200"/>
              <a:gd name="connsiteX6" fmla="*/ 0 w 4495799"/>
              <a:gd name="connsiteY6" fmla="*/ 5879029 h 6172200"/>
              <a:gd name="connsiteX7" fmla="*/ 0 w 4495799"/>
              <a:gd name="connsiteY7" fmla="*/ 293171 h 6172200"/>
              <a:gd name="connsiteX8" fmla="*/ 293171 w 4495799"/>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5799" h="6172200">
                <a:moveTo>
                  <a:pt x="293171" y="0"/>
                </a:moveTo>
                <a:lnTo>
                  <a:pt x="4202628" y="0"/>
                </a:lnTo>
                <a:cubicBezTo>
                  <a:pt x="4364542" y="0"/>
                  <a:pt x="4495799" y="131257"/>
                  <a:pt x="4495799" y="293171"/>
                </a:cubicBezTo>
                <a:lnTo>
                  <a:pt x="4495799" y="5879029"/>
                </a:lnTo>
                <a:cubicBezTo>
                  <a:pt x="4495799" y="6040943"/>
                  <a:pt x="4364542" y="6172200"/>
                  <a:pt x="4202628" y="6172200"/>
                </a:cubicBezTo>
                <a:lnTo>
                  <a:pt x="293171" y="6172200"/>
                </a:lnTo>
                <a:cubicBezTo>
                  <a:pt x="131257" y="6172200"/>
                  <a:pt x="0" y="6040943"/>
                  <a:pt x="0" y="5879029"/>
                </a:cubicBezTo>
                <a:lnTo>
                  <a:pt x="0" y="293171"/>
                </a:lnTo>
                <a:cubicBezTo>
                  <a:pt x="0" y="131257"/>
                  <a:pt x="131257" y="0"/>
                  <a:pt x="293171"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2043835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820076" y="320040"/>
            <a:ext cx="6766560" cy="93268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9539F8C7-DD74-7177-C2DA-02533B6576FD}"/>
              </a:ext>
            </a:extLst>
          </p:cNvPr>
          <p:cNvSpPr>
            <a:spLocks noGrp="1"/>
          </p:cNvSpPr>
          <p:nvPr>
            <p:ph type="pic" sz="quarter" idx="13"/>
          </p:nvPr>
        </p:nvSpPr>
        <p:spPr>
          <a:xfrm>
            <a:off x="339373"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820076" y="1380744"/>
            <a:ext cx="676656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598858D2-1095-46A0-B11D-0354AE3F74F2}"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970442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3913926-B12D-49F1-9335-14DCE0AA4C0B}" type="datetime1">
              <a:rPr lang="en-US" smtClean="0"/>
              <a:t>12/7/2025</a:t>
            </a:fld>
            <a:endParaRPr lang="en-US" dirty="0"/>
          </a:p>
        </p:txBody>
      </p:sp>
      <p:sp>
        <p:nvSpPr>
          <p:cNvPr id="4" name="Picture Placeholder 3">
            <a:extLst>
              <a:ext uri="{FF2B5EF4-FFF2-40B4-BE49-F238E27FC236}">
                <a16:creationId xmlns:a16="http://schemas.microsoft.com/office/drawing/2014/main" id="{26FEEE5C-15B3-8386-23D3-B6B236C668F2}"/>
              </a:ext>
            </a:extLst>
          </p:cNvPr>
          <p:cNvSpPr>
            <a:spLocks noGrp="1"/>
          </p:cNvSpPr>
          <p:nvPr>
            <p:ph type="pic" sz="quarter" idx="13"/>
          </p:nvPr>
        </p:nvSpPr>
        <p:spPr>
          <a:xfrm>
            <a:off x="8046768"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7199532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601755"/>
            <a:ext cx="4389120"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2276856"/>
            <a:ext cx="438912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2CD1C964-4E2A-4922-A2C9-AFD6031AE601}"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65834463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4480560"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7" y="2276856"/>
            <a:ext cx="448056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33DD47E-14A7-4B0E-A870-B8B47A890B53}" type="datetime1">
              <a:rPr lang="en-US" smtClean="0"/>
              <a:t>12/7/2025</a:t>
            </a:fld>
            <a:endParaRPr lang="en-US" dirty="0"/>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2288214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320040"/>
            <a:ext cx="4389120" cy="93268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1380744"/>
            <a:ext cx="438912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0FD32444-D069-4A7D-ABF9-DD5DCB3CE1CB}"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9701829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320040"/>
            <a:ext cx="4573413"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6" y="1380744"/>
            <a:ext cx="4573413"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955CBD1-08EE-4810-8CE6-45179C406479}" type="datetime1">
              <a:rPr lang="en-US" smtClean="0"/>
              <a:t>12/7/2025</a:t>
            </a:fld>
            <a:endParaRPr lang="en-US" dirty="0"/>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11882286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21040" y="603504"/>
            <a:ext cx="3401568"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21040"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A1F2919D-3622-4115-98DE-2EF7DD21C9A5}"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2297194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3401568"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4502843" y="342901"/>
            <a:ext cx="7346257"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429768"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AB91A029-09F5-4769-9078-A62B57E92DFB}"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29714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11494008" cy="4654296"/>
          </a:xfrm>
        </p:spPr>
        <p:txBody>
          <a:bodyPr anchor="t">
            <a:normAutofit/>
          </a:bodyPr>
          <a:lstStyle>
            <a:lvl1pPr algn="l">
              <a:defRPr sz="125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093208"/>
            <a:ext cx="5669280" cy="1161288"/>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4573DDAF-7CCA-4A18-BCD9-DF8AE83B4997}" type="datetime1">
              <a:rPr lang="en-US" smtClean="0"/>
              <a:t>12/7/2025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837174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66B9718A-E2D6-4B52-BD81-306163F986EB}"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232504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2" y="5111854"/>
            <a:ext cx="3739279" cy="1389888"/>
          </a:xfrm>
        </p:spPr>
        <p:txBody>
          <a:bodyPr anchor="t">
            <a:normAutofit/>
          </a:bodyPr>
          <a:lstStyle>
            <a:lvl1pPr>
              <a:defRPr sz="3200"/>
            </a:lvl1pPr>
          </a:lstStyle>
          <a:p>
            <a:r>
              <a:rPr lang="en-US"/>
              <a:t>Click to edit Master title style</a:t>
            </a:r>
          </a:p>
        </p:txBody>
      </p:sp>
      <p:sp>
        <p:nvSpPr>
          <p:cNvPr id="19" name="Picture Placeholder 17">
            <a:extLst>
              <a:ext uri="{FF2B5EF4-FFF2-40B4-BE49-F238E27FC236}">
                <a16:creationId xmlns:a16="http://schemas.microsoft.com/office/drawing/2014/main" id="{D5837EDE-723C-6CF6-EB95-3AEDA1F07E9E}"/>
              </a:ext>
            </a:extLst>
          </p:cNvPr>
          <p:cNvSpPr>
            <a:spLocks noGrp="1"/>
          </p:cNvSpPr>
          <p:nvPr>
            <p:ph type="pic" sz="quarter" idx="15"/>
          </p:nvPr>
        </p:nvSpPr>
        <p:spPr>
          <a:xfrm>
            <a:off x="339373" y="320043"/>
            <a:ext cx="11509730" cy="4404825"/>
          </a:xfrm>
          <a:custGeom>
            <a:avLst/>
            <a:gdLst>
              <a:gd name="connsiteX0" fmla="*/ 299132 w 11509730"/>
              <a:gd name="connsiteY0" fmla="*/ 0 h 4404825"/>
              <a:gd name="connsiteX1" fmla="*/ 11210598 w 11509730"/>
              <a:gd name="connsiteY1" fmla="*/ 0 h 4404825"/>
              <a:gd name="connsiteX2" fmla="*/ 11509730 w 11509730"/>
              <a:gd name="connsiteY2" fmla="*/ 299132 h 4404825"/>
              <a:gd name="connsiteX3" fmla="*/ 11509730 w 11509730"/>
              <a:gd name="connsiteY3" fmla="*/ 4105693 h 4404825"/>
              <a:gd name="connsiteX4" fmla="*/ 11210598 w 11509730"/>
              <a:gd name="connsiteY4" fmla="*/ 4404825 h 4404825"/>
              <a:gd name="connsiteX5" fmla="*/ 299132 w 11509730"/>
              <a:gd name="connsiteY5" fmla="*/ 4404825 h 4404825"/>
              <a:gd name="connsiteX6" fmla="*/ 0 w 11509730"/>
              <a:gd name="connsiteY6" fmla="*/ 4105693 h 4404825"/>
              <a:gd name="connsiteX7" fmla="*/ 0 w 11509730"/>
              <a:gd name="connsiteY7" fmla="*/ 299132 h 4404825"/>
              <a:gd name="connsiteX8" fmla="*/ 299132 w 11509730"/>
              <a:gd name="connsiteY8" fmla="*/ 0 h 44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4404825">
                <a:moveTo>
                  <a:pt x="299132" y="0"/>
                </a:moveTo>
                <a:lnTo>
                  <a:pt x="11210598" y="0"/>
                </a:lnTo>
                <a:cubicBezTo>
                  <a:pt x="11375804" y="0"/>
                  <a:pt x="11509730" y="133926"/>
                  <a:pt x="11509730" y="299132"/>
                </a:cubicBezTo>
                <a:lnTo>
                  <a:pt x="11509730" y="4105693"/>
                </a:lnTo>
                <a:cubicBezTo>
                  <a:pt x="11509730" y="4270899"/>
                  <a:pt x="11375804" y="4404825"/>
                  <a:pt x="11210598" y="4404825"/>
                </a:cubicBezTo>
                <a:lnTo>
                  <a:pt x="299132" y="4404825"/>
                </a:lnTo>
                <a:cubicBezTo>
                  <a:pt x="133926" y="4404825"/>
                  <a:pt x="0" y="4270899"/>
                  <a:pt x="0" y="4105693"/>
                </a:cubicBezTo>
                <a:lnTo>
                  <a:pt x="0" y="299132"/>
                </a:lnTo>
                <a:cubicBezTo>
                  <a:pt x="0" y="133926"/>
                  <a:pt x="133926" y="0"/>
                  <a:pt x="299132"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02D3F02F-2213-45F6-94B7-CA090FE034C2}" type="datetime1">
              <a:rPr lang="en-US" smtClean="0"/>
              <a:t>12/7/2025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51928" y="5111854"/>
            <a:ext cx="6400800" cy="1389888"/>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649160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9" name="Picture Placeholder 8">
            <a:extLst>
              <a:ext uri="{FF2B5EF4-FFF2-40B4-BE49-F238E27FC236}">
                <a16:creationId xmlns:a16="http://schemas.microsoft.com/office/drawing/2014/main" id="{1BCE7E7D-ED4A-B625-6CB8-4D71682F63D4}"/>
              </a:ext>
            </a:extLst>
          </p:cNvPr>
          <p:cNvSpPr>
            <a:spLocks noGrp="1"/>
          </p:cNvSpPr>
          <p:nvPr>
            <p:ph type="pic" sz="quarter" idx="13"/>
          </p:nvPr>
        </p:nvSpPr>
        <p:spPr>
          <a:xfrm>
            <a:off x="339373" y="320042"/>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7D6B564-7B82-4FCE-99AE-2360C750F7C9}" type="datetime1">
              <a:rPr lang="en-US" smtClean="0"/>
              <a:t>12/7/2025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6836643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9" name="Picture Placeholder 8">
            <a:extLst>
              <a:ext uri="{FF2B5EF4-FFF2-40B4-BE49-F238E27FC236}">
                <a16:creationId xmlns:a16="http://schemas.microsoft.com/office/drawing/2014/main" id="{86A25225-80A2-7139-2A81-39CA926639FF}"/>
              </a:ext>
            </a:extLst>
          </p:cNvPr>
          <p:cNvSpPr>
            <a:spLocks noGrp="1"/>
          </p:cNvSpPr>
          <p:nvPr>
            <p:ph type="pic" sz="quarter" idx="13"/>
          </p:nvPr>
        </p:nvSpPr>
        <p:spPr>
          <a:xfrm>
            <a:off x="339373" y="3067414"/>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519672"/>
            <a:ext cx="3494314" cy="338328"/>
          </a:xfrm>
        </p:spPr>
        <p:txBody>
          <a:bodyPr/>
          <a:lstStyle/>
          <a:p>
            <a:fld id="{92AD76A1-8C35-4E1A-BDB0-33952BE7D48B}" type="datetime1">
              <a:rPr lang="en-US" smtClean="0"/>
              <a:t>12/7/2025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6519672"/>
            <a:ext cx="2805405" cy="338328"/>
          </a:xfrm>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6519672"/>
            <a:ext cx="429207" cy="338328"/>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2046018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40080"/>
            <a:ext cx="11155680" cy="970463"/>
          </a:xfrm>
        </p:spPr>
        <p:txBody>
          <a:bodyPr anchor="ctr"/>
          <a:lstStyle/>
          <a:p>
            <a:r>
              <a:rPr lang="en-US"/>
              <a:t>Click to edit Master title style</a:t>
            </a:r>
          </a:p>
        </p:txBody>
      </p:sp>
      <p:sp>
        <p:nvSpPr>
          <p:cNvPr id="10" name="Picture Placeholder 9">
            <a:extLst>
              <a:ext uri="{FF2B5EF4-FFF2-40B4-BE49-F238E27FC236}">
                <a16:creationId xmlns:a16="http://schemas.microsoft.com/office/drawing/2014/main" id="{45F6FDB5-F783-3538-287C-754C11C30975}"/>
              </a:ext>
            </a:extLst>
          </p:cNvPr>
          <p:cNvSpPr>
            <a:spLocks noGrp="1"/>
          </p:cNvSpPr>
          <p:nvPr>
            <p:ph type="pic" sz="quarter" idx="13"/>
          </p:nvPr>
        </p:nvSpPr>
        <p:spPr>
          <a:xfrm>
            <a:off x="429768" y="1828800"/>
            <a:ext cx="6176399" cy="4425696"/>
          </a:xfrm>
          <a:custGeom>
            <a:avLst/>
            <a:gdLst>
              <a:gd name="connsiteX0" fmla="*/ 325421 w 6450717"/>
              <a:gd name="connsiteY0" fmla="*/ 0 h 4425696"/>
              <a:gd name="connsiteX1" fmla="*/ 6125296 w 6450717"/>
              <a:gd name="connsiteY1" fmla="*/ 0 h 4425696"/>
              <a:gd name="connsiteX2" fmla="*/ 6450717 w 6450717"/>
              <a:gd name="connsiteY2" fmla="*/ 325421 h 4425696"/>
              <a:gd name="connsiteX3" fmla="*/ 6450717 w 6450717"/>
              <a:gd name="connsiteY3" fmla="*/ 4100275 h 4425696"/>
              <a:gd name="connsiteX4" fmla="*/ 6125296 w 6450717"/>
              <a:gd name="connsiteY4" fmla="*/ 4425696 h 4425696"/>
              <a:gd name="connsiteX5" fmla="*/ 325421 w 6450717"/>
              <a:gd name="connsiteY5" fmla="*/ 4425696 h 4425696"/>
              <a:gd name="connsiteX6" fmla="*/ 0 w 6450717"/>
              <a:gd name="connsiteY6" fmla="*/ 4100275 h 4425696"/>
              <a:gd name="connsiteX7" fmla="*/ 0 w 6450717"/>
              <a:gd name="connsiteY7" fmla="*/ 325421 h 4425696"/>
              <a:gd name="connsiteX8" fmla="*/ 325421 w 6450717"/>
              <a:gd name="connsiteY8" fmla="*/ 0 h 442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50717" h="4425696">
                <a:moveTo>
                  <a:pt x="325421" y="0"/>
                </a:moveTo>
                <a:lnTo>
                  <a:pt x="6125296" y="0"/>
                </a:lnTo>
                <a:cubicBezTo>
                  <a:pt x="6305021" y="0"/>
                  <a:pt x="6450717" y="145696"/>
                  <a:pt x="6450717" y="325421"/>
                </a:cubicBezTo>
                <a:lnTo>
                  <a:pt x="6450717" y="4100275"/>
                </a:lnTo>
                <a:cubicBezTo>
                  <a:pt x="6450717" y="4280000"/>
                  <a:pt x="6305021" y="4425696"/>
                  <a:pt x="6125296" y="4425696"/>
                </a:cubicBezTo>
                <a:lnTo>
                  <a:pt x="325421" y="4425696"/>
                </a:lnTo>
                <a:cubicBezTo>
                  <a:pt x="145696" y="4425696"/>
                  <a:pt x="0" y="4280000"/>
                  <a:pt x="0" y="4100275"/>
                </a:cubicBezTo>
                <a:lnTo>
                  <a:pt x="0" y="325421"/>
                </a:lnTo>
                <a:cubicBezTo>
                  <a:pt x="0" y="145696"/>
                  <a:pt x="145696" y="0"/>
                  <a:pt x="325421"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287768" y="1828800"/>
            <a:ext cx="429768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FFD6F2D4-5F95-4B44-873C-F47B591151D9}"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8386740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39"/>
            <a:ext cx="4855464" cy="1453896"/>
          </a:xfrm>
        </p:spPr>
        <p:txBody>
          <a:bodyPr anchor="t"/>
          <a:lstStyle/>
          <a:p>
            <a:r>
              <a:rPr lang="en-US"/>
              <a:t>Click to edit Master title style</a:t>
            </a:r>
          </a:p>
        </p:txBody>
      </p:sp>
      <p:sp>
        <p:nvSpPr>
          <p:cNvPr id="9" name="Picture Placeholder 8">
            <a:extLst>
              <a:ext uri="{FF2B5EF4-FFF2-40B4-BE49-F238E27FC236}">
                <a16:creationId xmlns:a16="http://schemas.microsoft.com/office/drawing/2014/main" id="{F5F2F272-6D18-7E06-3E9A-D10C5C502195}"/>
              </a:ext>
            </a:extLst>
          </p:cNvPr>
          <p:cNvSpPr>
            <a:spLocks noGrp="1"/>
          </p:cNvSpPr>
          <p:nvPr>
            <p:ph type="pic" sz="quarter" idx="13"/>
          </p:nvPr>
        </p:nvSpPr>
        <p:spPr>
          <a:xfrm>
            <a:off x="510075" y="2293496"/>
            <a:ext cx="4775158" cy="4039043"/>
          </a:xfrm>
          <a:custGeom>
            <a:avLst/>
            <a:gdLst>
              <a:gd name="connsiteX0" fmla="*/ 305917 w 4855463"/>
              <a:gd name="connsiteY0" fmla="*/ 0 h 4039043"/>
              <a:gd name="connsiteX1" fmla="*/ 4549547 w 4855463"/>
              <a:gd name="connsiteY1" fmla="*/ 0 h 4039043"/>
              <a:gd name="connsiteX2" fmla="*/ 4849249 w 4855463"/>
              <a:gd name="connsiteY2" fmla="*/ 244264 h 4039043"/>
              <a:gd name="connsiteX3" fmla="*/ 4855463 w 4855463"/>
              <a:gd name="connsiteY3" fmla="*/ 305907 h 4039043"/>
              <a:gd name="connsiteX4" fmla="*/ 4855463 w 4855463"/>
              <a:gd name="connsiteY4" fmla="*/ 3733136 h 4039043"/>
              <a:gd name="connsiteX5" fmla="*/ 4849249 w 4855463"/>
              <a:gd name="connsiteY5" fmla="*/ 3794779 h 4039043"/>
              <a:gd name="connsiteX6" fmla="*/ 4549547 w 4855463"/>
              <a:gd name="connsiteY6" fmla="*/ 4039043 h 4039043"/>
              <a:gd name="connsiteX7" fmla="*/ 305917 w 4855463"/>
              <a:gd name="connsiteY7" fmla="*/ 4039043 h 4039043"/>
              <a:gd name="connsiteX8" fmla="*/ 0 w 4855463"/>
              <a:gd name="connsiteY8" fmla="*/ 3733126 h 4039043"/>
              <a:gd name="connsiteX9" fmla="*/ 0 w 4855463"/>
              <a:gd name="connsiteY9" fmla="*/ 305917 h 4039043"/>
              <a:gd name="connsiteX10" fmla="*/ 305917 w 4855463"/>
              <a:gd name="connsiteY10" fmla="*/ 0 h 4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55463" h="4039043">
                <a:moveTo>
                  <a:pt x="305917" y="0"/>
                </a:moveTo>
                <a:lnTo>
                  <a:pt x="4549547" y="0"/>
                </a:lnTo>
                <a:cubicBezTo>
                  <a:pt x="4697381" y="0"/>
                  <a:pt x="4820723" y="104863"/>
                  <a:pt x="4849249" y="244264"/>
                </a:cubicBezTo>
                <a:lnTo>
                  <a:pt x="4855463" y="305907"/>
                </a:lnTo>
                <a:lnTo>
                  <a:pt x="4855463" y="3733136"/>
                </a:lnTo>
                <a:lnTo>
                  <a:pt x="4849249" y="3794779"/>
                </a:lnTo>
                <a:cubicBezTo>
                  <a:pt x="4820723" y="3934180"/>
                  <a:pt x="4697381" y="4039043"/>
                  <a:pt x="4549547" y="4039043"/>
                </a:cubicBezTo>
                <a:lnTo>
                  <a:pt x="305917" y="4039043"/>
                </a:lnTo>
                <a:cubicBezTo>
                  <a:pt x="136964" y="4039043"/>
                  <a:pt x="0" y="3902079"/>
                  <a:pt x="0" y="3733126"/>
                </a:cubicBezTo>
                <a:lnTo>
                  <a:pt x="0" y="305917"/>
                </a:lnTo>
                <a:cubicBezTo>
                  <a:pt x="0" y="136964"/>
                  <a:pt x="136964" y="0"/>
                  <a:pt x="305917"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B9EE35F9-3056-4764-ADAA-D9E50FCE848B}"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622322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50218"/>
            <a:ext cx="3827439" cy="1453896"/>
          </a:xfrm>
        </p:spPr>
        <p:txBody>
          <a:bodyPr anchor="t">
            <a:normAutofit/>
          </a:bodyPr>
          <a:lstStyle>
            <a:lvl1pPr>
              <a:defRPr sz="3200"/>
            </a:lvl1pPr>
          </a:lstStyle>
          <a:p>
            <a:r>
              <a:rPr lang="en-US"/>
              <a:t>Click to edit Master title style</a:t>
            </a:r>
          </a:p>
        </p:txBody>
      </p:sp>
      <p:sp>
        <p:nvSpPr>
          <p:cNvPr id="12" name="Picture Placeholder 11">
            <a:extLst>
              <a:ext uri="{FF2B5EF4-FFF2-40B4-BE49-F238E27FC236}">
                <a16:creationId xmlns:a16="http://schemas.microsoft.com/office/drawing/2014/main" id="{14639E5C-EF58-65A1-C364-F58DE761581C}"/>
              </a:ext>
            </a:extLst>
          </p:cNvPr>
          <p:cNvSpPr>
            <a:spLocks noGrp="1"/>
          </p:cNvSpPr>
          <p:nvPr>
            <p:ph type="pic" sz="quarter" idx="13"/>
          </p:nvPr>
        </p:nvSpPr>
        <p:spPr>
          <a:xfrm>
            <a:off x="510075" y="2293494"/>
            <a:ext cx="3666744" cy="4039044"/>
          </a:xfrm>
          <a:custGeom>
            <a:avLst/>
            <a:gdLst>
              <a:gd name="connsiteX0" fmla="*/ 292716 w 3666744"/>
              <a:gd name="connsiteY0" fmla="*/ 0 h 4039044"/>
              <a:gd name="connsiteX1" fmla="*/ 3374028 w 3666744"/>
              <a:gd name="connsiteY1" fmla="*/ 0 h 4039044"/>
              <a:gd name="connsiteX2" fmla="*/ 3666744 w 3666744"/>
              <a:gd name="connsiteY2" fmla="*/ 292716 h 4039044"/>
              <a:gd name="connsiteX3" fmla="*/ 3666744 w 3666744"/>
              <a:gd name="connsiteY3" fmla="*/ 3746328 h 4039044"/>
              <a:gd name="connsiteX4" fmla="*/ 3374028 w 3666744"/>
              <a:gd name="connsiteY4" fmla="*/ 4039044 h 4039044"/>
              <a:gd name="connsiteX5" fmla="*/ 292716 w 3666744"/>
              <a:gd name="connsiteY5" fmla="*/ 4039044 h 4039044"/>
              <a:gd name="connsiteX6" fmla="*/ 0 w 3666744"/>
              <a:gd name="connsiteY6" fmla="*/ 3746328 h 4039044"/>
              <a:gd name="connsiteX7" fmla="*/ 0 w 3666744"/>
              <a:gd name="connsiteY7" fmla="*/ 292716 h 4039044"/>
              <a:gd name="connsiteX8" fmla="*/ 292716 w 3666744"/>
              <a:gd name="connsiteY8" fmla="*/ 0 h 403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6744" h="4039044">
                <a:moveTo>
                  <a:pt x="292716" y="0"/>
                </a:moveTo>
                <a:lnTo>
                  <a:pt x="3374028" y="0"/>
                </a:lnTo>
                <a:cubicBezTo>
                  <a:pt x="3535691" y="0"/>
                  <a:pt x="3666744" y="131053"/>
                  <a:pt x="3666744" y="292716"/>
                </a:cubicBezTo>
                <a:lnTo>
                  <a:pt x="3666744" y="3746328"/>
                </a:lnTo>
                <a:cubicBezTo>
                  <a:pt x="3666744" y="3907991"/>
                  <a:pt x="3535691" y="4039044"/>
                  <a:pt x="3374028" y="4039044"/>
                </a:cubicBezTo>
                <a:lnTo>
                  <a:pt x="292716" y="4039044"/>
                </a:lnTo>
                <a:cubicBezTo>
                  <a:pt x="131053" y="4039044"/>
                  <a:pt x="0" y="3907991"/>
                  <a:pt x="0" y="3746328"/>
                </a:cubicBezTo>
                <a:lnTo>
                  <a:pt x="0" y="292716"/>
                </a:lnTo>
                <a:cubicBezTo>
                  <a:pt x="0" y="131053"/>
                  <a:pt x="131053" y="0"/>
                  <a:pt x="29271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120787" y="549275"/>
            <a:ext cx="6561138" cy="5788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55E8105C-DF1F-4BBB-AB80-FD166068FD48}"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60005174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ig Number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a:normAutofit/>
          </a:bodyPr>
          <a:lstStyle>
            <a:lvl1pPr algn="ctr">
              <a:defRPr sz="27800">
                <a:solidFill>
                  <a:schemeClr val="tx2">
                    <a:lumMod val="90000"/>
                    <a:lumOff val="10000"/>
                  </a:schemeClr>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21C6D53E-2095-4E30-A8E1-2537BCFE7E4B}" type="datetime1">
              <a:rPr lang="en-US" smtClean="0"/>
              <a:t>12/7/2025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a:t>Data Science Class - Statistics . © Sourav Sinha</a:t>
            </a:r>
            <a:endParaRPr lang="en-US" dirty="0"/>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93775" y="4989044"/>
            <a:ext cx="11201399" cy="1225296"/>
          </a:xfrm>
        </p:spPr>
        <p:txBody>
          <a:bodyPr>
            <a:normAutofit/>
          </a:bodyPr>
          <a:lstStyle>
            <a:lvl1pPr marL="0" indent="0" algn="ctr">
              <a:buNone/>
              <a:defRPr sz="2400">
                <a:solidFill>
                  <a:schemeClr val="tx2">
                    <a:lumMod val="90000"/>
                    <a:lumOff val="10000"/>
                  </a:schemeClr>
                </a:solidFill>
              </a:defRPr>
            </a:lvl1pPr>
            <a:lvl2pPr marL="228600" indent="0" algn="ctr">
              <a:buNone/>
              <a:defRPr sz="2000">
                <a:solidFill>
                  <a:schemeClr val="tx2">
                    <a:lumMod val="90000"/>
                    <a:lumOff val="10000"/>
                  </a:schemeClr>
                </a:solidFill>
              </a:defRPr>
            </a:lvl2pPr>
            <a:lvl3pPr marL="457200" indent="0" algn="ctr">
              <a:buNone/>
              <a:defRPr sz="1800">
                <a:solidFill>
                  <a:schemeClr val="tx2">
                    <a:lumMod val="90000"/>
                    <a:lumOff val="10000"/>
                  </a:schemeClr>
                </a:solidFill>
              </a:defRPr>
            </a:lvl3pPr>
            <a:lvl4pPr marL="685800" indent="0" algn="ctr">
              <a:buNone/>
              <a:defRPr sz="1600">
                <a:solidFill>
                  <a:schemeClr val="tx2">
                    <a:lumMod val="90000"/>
                    <a:lumOff val="10000"/>
                  </a:schemeClr>
                </a:solidFill>
              </a:defRPr>
            </a:lvl4pPr>
            <a:lvl5pPr marL="914400" indent="0" algn="ctr">
              <a:buNone/>
              <a:defRPr sz="1400">
                <a:solidFill>
                  <a:schemeClr val="tx2">
                    <a:lumMod val="90000"/>
                    <a:lumOff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68328562"/>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ig Number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a:normAutofit/>
          </a:bodyPr>
          <a:lstStyle>
            <a:lvl1pPr algn="ctr">
              <a:defRPr sz="27800"/>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22010336-FAC5-4A66-955B-7D0218D0FEDE}" type="datetime1">
              <a:rPr lang="en-US" smtClean="0"/>
              <a:t>12/7/2025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a:t>Data Science Class - Statistics . © Sourav Sinha</a:t>
            </a:r>
            <a:endParaRPr lang="en-US" dirty="0"/>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93776" y="4989044"/>
            <a:ext cx="11201400" cy="1225296"/>
          </a:xfrm>
        </p:spPr>
        <p:txBody>
          <a:bodyPr>
            <a:normAutofit/>
          </a:bodyPr>
          <a:lstStyle>
            <a:lvl1pPr marL="0" indent="0" algn="ctr">
              <a:buNone/>
              <a:defRPr sz="2800"/>
            </a:lvl1pPr>
            <a:lvl2pPr marL="228600" indent="0" algn="ctr">
              <a:buNone/>
              <a:defRPr sz="2400"/>
            </a:lvl2pPr>
            <a:lvl3pPr marL="457200" indent="0" algn="ctr">
              <a:buNone/>
              <a:defRPr sz="2000"/>
            </a:lvl3pPr>
            <a:lvl4pPr marL="685800" indent="0" algn="ctr">
              <a:buNone/>
              <a:defRPr sz="1800"/>
            </a:lvl4pPr>
            <a:lvl5pPr marL="914400" indent="0" algn="ctr">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1560343"/>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29768" y="603504"/>
            <a:ext cx="11201400" cy="4206240"/>
          </a:xfrm>
        </p:spPr>
        <p:txBody>
          <a:bodyPr>
            <a:normAutofit/>
          </a:bodyPr>
          <a:lstStyle>
            <a:lvl1pPr algn="l">
              <a:defRPr sz="27800">
                <a:solidFill>
                  <a:schemeClr val="tx2">
                    <a:lumMod val="90000"/>
                    <a:lumOff val="10000"/>
                  </a:schemeClr>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4640B60C-B15B-47CD-ACA8-C1C7FD5BE894}" type="datetime1">
              <a:rPr lang="en-US" smtClean="0"/>
              <a:t>12/7/2025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a:t>Data Science Class - Statistics . © Sourav Sinha</a:t>
            </a:r>
            <a:endParaRPr lang="en-US" dirty="0"/>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29768" y="4809744"/>
            <a:ext cx="5897880" cy="1353312"/>
          </a:xfrm>
        </p:spPr>
        <p:txBody>
          <a:bodyPr>
            <a:normAutofit/>
          </a:bodyPr>
          <a:lstStyle>
            <a:lvl1pPr marL="0" indent="0" algn="l">
              <a:buNone/>
              <a:defRPr sz="2800">
                <a:solidFill>
                  <a:schemeClr val="tx2">
                    <a:lumMod val="90000"/>
                    <a:lumOff val="10000"/>
                  </a:schemeClr>
                </a:solidFill>
              </a:defRPr>
            </a:lvl1pPr>
            <a:lvl2pPr marL="228600" indent="0" algn="l">
              <a:buNone/>
              <a:defRPr sz="2400">
                <a:solidFill>
                  <a:schemeClr val="tx2">
                    <a:lumMod val="90000"/>
                    <a:lumOff val="10000"/>
                  </a:schemeClr>
                </a:solidFill>
              </a:defRPr>
            </a:lvl2pPr>
            <a:lvl3pPr marL="457200" indent="0" algn="l">
              <a:buNone/>
              <a:defRPr sz="2000">
                <a:solidFill>
                  <a:schemeClr val="tx2">
                    <a:lumMod val="90000"/>
                    <a:lumOff val="10000"/>
                  </a:schemeClr>
                </a:solidFill>
              </a:defRPr>
            </a:lvl3pPr>
            <a:lvl4pPr marL="685800" indent="0" algn="l">
              <a:buNone/>
              <a:defRPr sz="1800">
                <a:solidFill>
                  <a:schemeClr val="tx2">
                    <a:lumMod val="90000"/>
                    <a:lumOff val="10000"/>
                  </a:schemeClr>
                </a:solidFill>
              </a:defRPr>
            </a:lvl4pPr>
            <a:lvl5pPr marL="914400" indent="0" algn="l">
              <a:buNone/>
              <a:defRPr sz="1600">
                <a:solidFill>
                  <a:schemeClr val="tx2">
                    <a:lumMod val="90000"/>
                    <a:lumOff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8022184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5276088"/>
            <a:ext cx="11347704" cy="786384"/>
          </a:xfrm>
        </p:spPr>
        <p:txBody>
          <a:bodyPr anchor="b">
            <a:normAutofit/>
          </a:bodyPr>
          <a:lstStyle>
            <a:lvl1pPr algn="l">
              <a:defRPr sz="4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980176"/>
            <a:ext cx="11347704" cy="530352"/>
          </a:xfrm>
        </p:spPr>
        <p:txBody>
          <a:bodyPr anchor="t">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F9A648C8-0436-6FAF-8B52-BA15EFB5F90C}"/>
              </a:ext>
            </a:extLst>
          </p:cNvPr>
          <p:cNvSpPr>
            <a:spLocks noGrp="1"/>
          </p:cNvSpPr>
          <p:nvPr>
            <p:ph type="pic" sz="quarter" idx="13"/>
          </p:nvPr>
        </p:nvSpPr>
        <p:spPr>
          <a:xfrm>
            <a:off x="342901" y="343038"/>
            <a:ext cx="11506200" cy="4792766"/>
          </a:xfrm>
          <a:custGeom>
            <a:avLst/>
            <a:gdLst>
              <a:gd name="connsiteX0" fmla="*/ 292023 w 11506200"/>
              <a:gd name="connsiteY0" fmla="*/ 0 h 4792766"/>
              <a:gd name="connsiteX1" fmla="*/ 11214177 w 11506200"/>
              <a:gd name="connsiteY1" fmla="*/ 0 h 4792766"/>
              <a:gd name="connsiteX2" fmla="*/ 11506200 w 11506200"/>
              <a:gd name="connsiteY2" fmla="*/ 292023 h 4792766"/>
              <a:gd name="connsiteX3" fmla="*/ 11506200 w 11506200"/>
              <a:gd name="connsiteY3" fmla="*/ 4500743 h 4792766"/>
              <a:gd name="connsiteX4" fmla="*/ 11214177 w 11506200"/>
              <a:gd name="connsiteY4" fmla="*/ 4792766 h 4792766"/>
              <a:gd name="connsiteX5" fmla="*/ 292023 w 11506200"/>
              <a:gd name="connsiteY5" fmla="*/ 4792766 h 4792766"/>
              <a:gd name="connsiteX6" fmla="*/ 0 w 11506200"/>
              <a:gd name="connsiteY6" fmla="*/ 4500743 h 4792766"/>
              <a:gd name="connsiteX7" fmla="*/ 0 w 11506200"/>
              <a:gd name="connsiteY7" fmla="*/ 292023 h 4792766"/>
              <a:gd name="connsiteX8" fmla="*/ 292023 w 11506200"/>
              <a:gd name="connsiteY8" fmla="*/ 0 h 479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6200" h="4792766">
                <a:moveTo>
                  <a:pt x="292023" y="0"/>
                </a:moveTo>
                <a:lnTo>
                  <a:pt x="11214177" y="0"/>
                </a:lnTo>
                <a:cubicBezTo>
                  <a:pt x="11375457" y="0"/>
                  <a:pt x="11506200" y="130743"/>
                  <a:pt x="11506200" y="292023"/>
                </a:cubicBezTo>
                <a:lnTo>
                  <a:pt x="11506200" y="4500743"/>
                </a:lnTo>
                <a:cubicBezTo>
                  <a:pt x="11506200" y="4662023"/>
                  <a:pt x="11375457" y="4792766"/>
                  <a:pt x="11214177" y="4792766"/>
                </a:cubicBezTo>
                <a:lnTo>
                  <a:pt x="292023" y="4792766"/>
                </a:lnTo>
                <a:cubicBezTo>
                  <a:pt x="130743" y="4792766"/>
                  <a:pt x="0" y="4662023"/>
                  <a:pt x="0" y="4500743"/>
                </a:cubicBezTo>
                <a:lnTo>
                  <a:pt x="0" y="292023"/>
                </a:lnTo>
                <a:cubicBezTo>
                  <a:pt x="0" y="130743"/>
                  <a:pt x="130743" y="0"/>
                  <a:pt x="292023" y="0"/>
                </a:cubicBezTo>
                <a:close/>
              </a:path>
            </a:pathLst>
          </a:custGeom>
          <a:blipFill>
            <a:blip r:embed="rId2"/>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37160" y="6519672"/>
            <a:ext cx="3494314" cy="365125"/>
          </a:xfrm>
        </p:spPr>
        <p:txBody>
          <a:bodyPr/>
          <a:lstStyle>
            <a:lvl1pPr>
              <a:defRPr>
                <a:solidFill>
                  <a:schemeClr val="tx2"/>
                </a:solidFill>
                <a:effectLst/>
              </a:defRPr>
            </a:lvl1pPr>
          </a:lstStyle>
          <a:p>
            <a:fld id="{0A22AB41-D2D2-4BCE-9E92-9208AEF94B6C}" type="datetime1">
              <a:rPr lang="en-US" smtClean="0"/>
              <a:t>12/7/2025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8876521" y="6519672"/>
            <a:ext cx="2805405" cy="365125"/>
          </a:xfrm>
        </p:spPr>
        <p:txBody>
          <a:bodyPr/>
          <a:lstStyle>
            <a:lvl1pPr>
              <a:defRPr>
                <a:solidFill>
                  <a:schemeClr val="tx2"/>
                </a:solidFill>
                <a:effectLst/>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632162" y="6519672"/>
            <a:ext cx="429207" cy="365125"/>
          </a:xfrm>
        </p:spPr>
        <p:txBody>
          <a:bodyPr/>
          <a:lstStyle>
            <a:lvl1pPr>
              <a:defRPr>
                <a:solidFill>
                  <a:schemeClr val="tx2"/>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42328585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99D63DDC-D0DE-4C7A-BCDD-8847DAC0954C}" type="datetime1">
              <a:rPr lang="en-US" smtClean="0"/>
              <a:t>12/7/2025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a:t>Data Science Class - Statistics . © Sourav Sinha</a:t>
            </a:r>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0780399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499616" y="1823376"/>
            <a:ext cx="9198864" cy="2875175"/>
          </a:xfrm>
        </p:spPr>
        <p:txBody>
          <a:bodyPr anchor="ctr">
            <a:normAutofit/>
          </a:bodyPr>
          <a:lstStyle>
            <a:lvl1pPr>
              <a:defRPr sz="440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7D4117A1-DC96-4FBD-A5FF-B48C2F3B09CB}" type="datetime1">
              <a:rPr lang="en-US" smtClean="0"/>
              <a:t>12/7/2025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a:t>Data Science Class - Statistics . © Sourav Sinha</a:t>
            </a:r>
            <a:endParaRPr lang="en-US" dirty="0"/>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499616" y="5276088"/>
            <a:ext cx="9198864" cy="466344"/>
          </a:xfrm>
        </p:spPr>
        <p:txBody>
          <a:bodyPr>
            <a:normAutofit/>
          </a:bodyPr>
          <a:lstStyle>
            <a:lvl1pPr marL="0" indent="0">
              <a:buNone/>
              <a:defRPr sz="2200" b="1">
                <a:solidFill>
                  <a:schemeClr val="tx2">
                    <a:lumMod val="75000"/>
                    <a:lumOff val="25000"/>
                  </a:schemeClr>
                </a:solidFill>
              </a:defRPr>
            </a:lvl1pPr>
            <a:lvl2pPr marL="228600" indent="0">
              <a:buNone/>
              <a:defRPr sz="2000" b="1">
                <a:solidFill>
                  <a:schemeClr val="tx2">
                    <a:lumMod val="75000"/>
                    <a:lumOff val="25000"/>
                  </a:schemeClr>
                </a:solidFill>
              </a:defRPr>
            </a:lvl2pPr>
            <a:lvl3pPr marL="457200" indent="0">
              <a:buNone/>
              <a:defRPr sz="1800" b="1">
                <a:solidFill>
                  <a:schemeClr val="tx2">
                    <a:lumMod val="75000"/>
                    <a:lumOff val="25000"/>
                  </a:schemeClr>
                </a:solidFill>
              </a:defRPr>
            </a:lvl3pPr>
            <a:lvl4pPr marL="685800" indent="0">
              <a:buNone/>
              <a:defRPr sz="1600" b="1">
                <a:solidFill>
                  <a:schemeClr val="tx2">
                    <a:lumMod val="75000"/>
                    <a:lumOff val="25000"/>
                  </a:schemeClr>
                </a:solidFill>
              </a:defRPr>
            </a:lvl4pPr>
            <a:lvl5pPr marL="914400" indent="0">
              <a:buNone/>
              <a:defRPr sz="1400" b="1">
                <a:solidFill>
                  <a:schemeClr val="tx2">
                    <a:lumMod val="75000"/>
                    <a:lumOff val="25000"/>
                  </a:schemeClr>
                </a:solidFill>
              </a:defRPr>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944238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2">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04A9563B-AAD5-FEB6-A529-82D8BF95E524}"/>
              </a:ext>
            </a:extLst>
          </p:cNvPr>
          <p:cNvSpPr/>
          <p:nvPr userDrawn="1"/>
        </p:nvSpPr>
        <p:spPr>
          <a:xfrm>
            <a:off x="806386" y="760151"/>
            <a:ext cx="10579222" cy="5337698"/>
          </a:xfrm>
          <a:prstGeom prst="roundRect">
            <a:avLst>
              <a:gd name="adj" fmla="val 6093"/>
            </a:avLst>
          </a:pr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655064" y="2092751"/>
            <a:ext cx="8695944" cy="2128102"/>
          </a:xfrm>
        </p:spPr>
        <p:txBody>
          <a:bodyPr anchor="ctr">
            <a:normAutofit/>
          </a:bodyPr>
          <a:lstStyle>
            <a:lvl1pPr>
              <a:lnSpc>
                <a:spcPct val="100000"/>
              </a:lnSpc>
              <a:defRPr sz="380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771DF4C5-C563-4135-A1E3-BADC0AC798A4}" type="datetime1">
              <a:rPr lang="en-US" smtClean="0"/>
              <a:t>12/7/2025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a:t>Data Science Class - Statistics . © Sourav Sinha</a:t>
            </a:r>
            <a:endParaRPr lang="en-US" dirty="0"/>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655064" y="5120640"/>
            <a:ext cx="8695944" cy="621792"/>
          </a:xfrm>
        </p:spPr>
        <p:txBody>
          <a:bodyPr vert="horz" lIns="91440" tIns="45720" rIns="91440" bIns="45720" rtlCol="0" anchor="ctr">
            <a:normAutofit/>
          </a:bodyPr>
          <a:lstStyle>
            <a:lvl1pPr marL="0" indent="0">
              <a:buNone/>
              <a:defRPr lang="en-US" b="1" dirty="0"/>
            </a:lvl1pPr>
            <a:lvl2pPr marL="228600" indent="0">
              <a:buNone/>
              <a:defRPr lang="en-US" b="1" dirty="0"/>
            </a:lvl2pPr>
            <a:lvl3pPr marL="457200" indent="0">
              <a:buNone/>
              <a:defRPr lang="en-US" b="1" dirty="0"/>
            </a:lvl3pPr>
            <a:lvl4pPr marL="685800" indent="0">
              <a:buNone/>
              <a:defRPr lang="en-US" b="1" dirty="0"/>
            </a:lvl4pPr>
            <a:lvl5pPr marL="914400" indent="0">
              <a:buNone/>
              <a:defRPr lang="en-US" b="1" dirty="0"/>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5902823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Quote 3">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438912"/>
            <a:ext cx="9619488" cy="4526280"/>
          </a:xfrm>
        </p:spPr>
        <p:txBody>
          <a:bodyPr anchor="ctr">
            <a:normAutofit/>
          </a:bodyPr>
          <a:lstStyle>
            <a:lvl1pPr algn="l">
              <a:lnSpc>
                <a:spcPct val="100000"/>
              </a:lnSpc>
              <a:defRPr sz="4800">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b">
            <a:normAutofit/>
          </a:bodyPr>
          <a:lstStyle>
            <a:lvl1pPr marL="0" indent="0" algn="l">
              <a:buNone/>
              <a:defRPr sz="1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48AF656B-5360-4613-BC5A-23F498292896}" type="datetime1">
              <a:rPr lang="en-US" smtClean="0"/>
              <a:t>12/7/2025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92273992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Quot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1179576"/>
            <a:ext cx="9317736" cy="3785616"/>
          </a:xfrm>
        </p:spPr>
        <p:txBody>
          <a:bodyPr anchor="b">
            <a:normAutofit/>
          </a:bodyPr>
          <a:lstStyle>
            <a:lvl1pPr algn="l">
              <a:lnSpc>
                <a:spcPct val="100000"/>
              </a:lnSpc>
              <a:defRPr sz="4800">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ctr">
            <a:normAutofit/>
          </a:bodyPr>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E853F68C-6EDD-487E-81E3-745580B7052A}" type="datetime1">
              <a:rPr lang="en-US" smtClean="0"/>
              <a:t>12/7/2025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76136528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294248"/>
            <a:ext cx="11164825" cy="958480"/>
          </a:xfrm>
        </p:spPr>
        <p:txBody>
          <a:bodyPr/>
          <a:lstStyle/>
          <a:p>
            <a:r>
              <a:rPr lang="en-US"/>
              <a:t>Click to edit Master title style</a:t>
            </a:r>
          </a:p>
        </p:txBody>
      </p:sp>
      <p:sp>
        <p:nvSpPr>
          <p:cNvPr id="9" name="Text Placeholder 8">
            <a:extLst>
              <a:ext uri="{FF2B5EF4-FFF2-40B4-BE49-F238E27FC236}">
                <a16:creationId xmlns:a16="http://schemas.microsoft.com/office/drawing/2014/main" id="{DA7BFCD9-16A4-5745-7BB3-7836095FF16B}"/>
              </a:ext>
            </a:extLst>
          </p:cNvPr>
          <p:cNvSpPr>
            <a:spLocks noGrp="1"/>
          </p:cNvSpPr>
          <p:nvPr>
            <p:ph type="body" sz="quarter" idx="13"/>
          </p:nvPr>
        </p:nvSpPr>
        <p:spPr>
          <a:xfrm>
            <a:off x="430213" y="2020825"/>
            <a:ext cx="5211762"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30EDC57-7D17-D4C8-5C60-A44A480EA997}"/>
              </a:ext>
            </a:extLst>
          </p:cNvPr>
          <p:cNvSpPr>
            <a:spLocks noGrp="1"/>
          </p:cNvSpPr>
          <p:nvPr>
            <p:ph type="body" sz="quarter" idx="14"/>
          </p:nvPr>
        </p:nvSpPr>
        <p:spPr>
          <a:xfrm>
            <a:off x="6381750" y="2020824"/>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2C753C46-B335-43D4-964A-F94B3C1A7E13}" type="datetime1">
              <a:rPr lang="en-US" smtClean="0"/>
              <a:t>12/7/2025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9734565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429768" y="276166"/>
            <a:ext cx="11164824" cy="976562"/>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429767"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7B5BB1DC-4DAA-D220-25A9-5752C158FDD3}"/>
              </a:ext>
            </a:extLst>
          </p:cNvPr>
          <p:cNvSpPr>
            <a:spLocks noGrp="1"/>
          </p:cNvSpPr>
          <p:nvPr>
            <p:ph type="body" sz="quarter" idx="13"/>
          </p:nvPr>
        </p:nvSpPr>
        <p:spPr>
          <a:xfrm>
            <a:off x="430213" y="2020888"/>
            <a:ext cx="5211762"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382512"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BAB67A04-5E8D-18C5-D47A-A5B5CFE568A1}"/>
              </a:ext>
            </a:extLst>
          </p:cNvPr>
          <p:cNvSpPr>
            <a:spLocks noGrp="1"/>
          </p:cNvSpPr>
          <p:nvPr>
            <p:ph type="body" sz="quarter" idx="14"/>
          </p:nvPr>
        </p:nvSpPr>
        <p:spPr>
          <a:xfrm>
            <a:off x="6381750" y="2020888"/>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901220B9-D1EB-40C3-B32B-D98263A6EE01}" type="datetime1">
              <a:rPr lang="en-US" smtClean="0"/>
              <a:t>12/7/2025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a:t>Data Science Class - Statistics . © Sourav Sinha</a:t>
            </a:r>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1391298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871F0163-4E0F-469C-8DFB-AD3D357CDB95}" type="datetime1">
              <a:rPr lang="en-US" smtClean="0"/>
              <a:t>12/7/2025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a:t>Data Science Class - Statistics . © Sourav Sinha</a:t>
            </a:r>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8761947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F68B170E-E02F-4FD6-9984-6D83A928BE7C}" type="datetime1">
              <a:rPr lang="en-US" smtClean="0"/>
              <a:t>12/7/2025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a:t>Data Science Class - Statistics . © Sourav Sinha</a:t>
            </a:r>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7126916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429768" y="553616"/>
            <a:ext cx="3595634" cy="1757505"/>
          </a:xfrm>
        </p:spPr>
        <p:txBody>
          <a:bodyPr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429769" y="2311121"/>
            <a:ext cx="3309608"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6995" y="553616"/>
            <a:ext cx="6466741" cy="5752566"/>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B25AAF88-F3C4-43AE-BD41-8B968CA720FD}" type="datetime1">
              <a:rPr lang="en-US" smtClean="0"/>
              <a:t>12/7/2025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6719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4590288" cy="3739896"/>
          </a:xfrm>
        </p:spPr>
        <p:txBody>
          <a:bodyPr anchor="t">
            <a:normAutofit/>
          </a:bodyPr>
          <a:lstStyle>
            <a:lvl1pPr algn="l">
              <a:defRPr sz="52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p:nvPr>
        </p:nvSpPr>
        <p:spPr>
          <a:xfrm>
            <a:off x="5591348"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dpi="0" rotWithShape="1">
            <a:blip r:embed="rId2"/>
            <a:srcRect/>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E516B82B-A7FC-47FD-84FE-8BA2D8703489}" type="datetime1">
              <a:rPr lang="en-US" smtClean="0"/>
              <a:t>12/7/2025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70781967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429768" y="557784"/>
            <a:ext cx="3713996" cy="2212313"/>
          </a:xfrm>
        </p:spPr>
        <p:txBody>
          <a:bodyPr anchor="t">
            <a:normAutofit/>
          </a:bodyPr>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429767" y="2826137"/>
            <a:ext cx="3310128"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2">
            <a:extLst>
              <a:ext uri="{FF2B5EF4-FFF2-40B4-BE49-F238E27FC236}">
                <a16:creationId xmlns:a16="http://schemas.microsoft.com/office/drawing/2014/main" id="{ADACA751-BBB2-3E33-EA6C-54B4A7F6842B}"/>
              </a:ext>
            </a:extLst>
          </p:cNvPr>
          <p:cNvSpPr>
            <a:spLocks noGrp="1"/>
          </p:cNvSpPr>
          <p:nvPr>
            <p:ph type="pic" idx="1"/>
          </p:nvPr>
        </p:nvSpPr>
        <p:spPr>
          <a:xfrm>
            <a:off x="5063319" y="342901"/>
            <a:ext cx="6785782" cy="6172198"/>
          </a:xfrm>
          <a:custGeom>
            <a:avLst/>
            <a:gdLst>
              <a:gd name="connsiteX0" fmla="*/ 264355 w 6785782"/>
              <a:gd name="connsiteY0" fmla="*/ 0 h 6172198"/>
              <a:gd name="connsiteX1" fmla="*/ 6521427 w 6785782"/>
              <a:gd name="connsiteY1" fmla="*/ 0 h 6172198"/>
              <a:gd name="connsiteX2" fmla="*/ 6785782 w 6785782"/>
              <a:gd name="connsiteY2" fmla="*/ 264355 h 6172198"/>
              <a:gd name="connsiteX3" fmla="*/ 6785782 w 6785782"/>
              <a:gd name="connsiteY3" fmla="*/ 5907843 h 6172198"/>
              <a:gd name="connsiteX4" fmla="*/ 6521427 w 6785782"/>
              <a:gd name="connsiteY4" fmla="*/ 6172198 h 6172198"/>
              <a:gd name="connsiteX5" fmla="*/ 264355 w 6785782"/>
              <a:gd name="connsiteY5" fmla="*/ 6172198 h 6172198"/>
              <a:gd name="connsiteX6" fmla="*/ 0 w 6785782"/>
              <a:gd name="connsiteY6" fmla="*/ 5907843 h 6172198"/>
              <a:gd name="connsiteX7" fmla="*/ 0 w 6785782"/>
              <a:gd name="connsiteY7" fmla="*/ 264355 h 6172198"/>
              <a:gd name="connsiteX8" fmla="*/ 264355 w 6785782"/>
              <a:gd name="connsiteY8" fmla="*/ 0 h 617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5782" h="6172198">
                <a:moveTo>
                  <a:pt x="264355" y="0"/>
                </a:moveTo>
                <a:lnTo>
                  <a:pt x="6521427" y="0"/>
                </a:lnTo>
                <a:cubicBezTo>
                  <a:pt x="6667426" y="0"/>
                  <a:pt x="6785782" y="118356"/>
                  <a:pt x="6785782" y="264355"/>
                </a:cubicBezTo>
                <a:lnTo>
                  <a:pt x="6785782" y="5907843"/>
                </a:lnTo>
                <a:cubicBezTo>
                  <a:pt x="6785782" y="6053842"/>
                  <a:pt x="6667426" y="6172198"/>
                  <a:pt x="6521427" y="6172198"/>
                </a:cubicBezTo>
                <a:lnTo>
                  <a:pt x="264355" y="6172198"/>
                </a:lnTo>
                <a:cubicBezTo>
                  <a:pt x="118356" y="6172198"/>
                  <a:pt x="0" y="6053842"/>
                  <a:pt x="0" y="5907843"/>
                </a:cubicBezTo>
                <a:lnTo>
                  <a:pt x="0" y="264355"/>
                </a:lnTo>
                <a:cubicBezTo>
                  <a:pt x="0" y="118356"/>
                  <a:pt x="118356" y="0"/>
                  <a:pt x="264355" y="0"/>
                </a:cubicBezTo>
                <a:close/>
              </a:path>
            </a:pathLst>
          </a:custGeom>
          <a:blipFill>
            <a:blip r:embed="rId2"/>
            <a:stretch>
              <a:fillRect/>
            </a:stretch>
          </a:blipFill>
        </p:spPr>
        <p:txBody>
          <a:bodyPr wrap="square">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1C1FA0FD-D67F-492C-824D-A863370AD51B}" type="datetime1">
              <a:rPr lang="en-US" smtClean="0"/>
              <a:t>12/7/2025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a:t>Data Science Class - Statistics . © Sourav Sinha</a:t>
            </a:r>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3739748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429768"/>
            <a:ext cx="10890374" cy="1627632"/>
          </a:xfrm>
        </p:spPr>
        <p:txBody>
          <a:bodyPr anchor="t">
            <a:noAutofit/>
          </a:bodyPr>
          <a:lstStyle>
            <a:lvl1pPr>
              <a:defRPr sz="8000"/>
            </a:lvl1pPr>
          </a:lstStyle>
          <a:p>
            <a:r>
              <a:rPr lang="en-US" dirty="0"/>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429768" y="3264408"/>
            <a:ext cx="10890374" cy="283464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2CEF46A-8DAE-4AC7-A2CE-E4CC708DBCA1}"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972506361"/>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27318"/>
            <a:ext cx="7370064" cy="1842020"/>
          </a:xfrm>
        </p:spPr>
        <p:txBody>
          <a:bodyPr anchor="b">
            <a:norm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429768" y="3622673"/>
            <a:ext cx="7370064" cy="22311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72FCAC4-CD95-43FF-9633-4F93F325FBD9}" type="datetime1">
              <a:rPr lang="en-US" smtClean="0"/>
              <a:t>12/7/2025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58722719"/>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5330952" cy="3739896"/>
          </a:xfrm>
        </p:spPr>
        <p:txBody>
          <a:bodyPr anchor="t">
            <a:normAutofit/>
          </a:bodyPr>
          <a:lstStyle>
            <a:lvl1pPr algn="l">
              <a:defRPr sz="6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517136"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232879B5-B7F5-4EE3-842D-A93251BDED73}" type="datetime1">
              <a:rPr lang="en-US" smtClean="0"/>
              <a:t>12/7/2025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
        <p:nvSpPr>
          <p:cNvPr id="11" name="Picture Placeholder 6">
            <a:extLst>
              <a:ext uri="{FF2B5EF4-FFF2-40B4-BE49-F238E27FC236}">
                <a16:creationId xmlns:a16="http://schemas.microsoft.com/office/drawing/2014/main" id="{8F28510C-0939-D915-FCC8-7D8AD4475782}"/>
              </a:ext>
            </a:extLst>
          </p:cNvPr>
          <p:cNvSpPr>
            <a:spLocks noGrp="1"/>
          </p:cNvSpPr>
          <p:nvPr>
            <p:ph type="pic" sz="quarter" idx="13"/>
          </p:nvPr>
        </p:nvSpPr>
        <p:spPr>
          <a:xfrm>
            <a:off x="6517247" y="342900"/>
            <a:ext cx="5334000" cy="6172200"/>
          </a:xfrm>
          <a:custGeom>
            <a:avLst/>
            <a:gdLst>
              <a:gd name="connsiteX0" fmla="*/ 305905 w 5334000"/>
              <a:gd name="connsiteY0" fmla="*/ 0 h 6172200"/>
              <a:gd name="connsiteX1" fmla="*/ 5028095 w 5334000"/>
              <a:gd name="connsiteY1" fmla="*/ 0 h 6172200"/>
              <a:gd name="connsiteX2" fmla="*/ 5334000 w 5334000"/>
              <a:gd name="connsiteY2" fmla="*/ 305905 h 6172200"/>
              <a:gd name="connsiteX3" fmla="*/ 5334000 w 5334000"/>
              <a:gd name="connsiteY3" fmla="*/ 5866295 h 6172200"/>
              <a:gd name="connsiteX4" fmla="*/ 5028095 w 5334000"/>
              <a:gd name="connsiteY4" fmla="*/ 6172200 h 6172200"/>
              <a:gd name="connsiteX5" fmla="*/ 305905 w 5334000"/>
              <a:gd name="connsiteY5" fmla="*/ 6172200 h 6172200"/>
              <a:gd name="connsiteX6" fmla="*/ 0 w 5334000"/>
              <a:gd name="connsiteY6" fmla="*/ 5866295 h 6172200"/>
              <a:gd name="connsiteX7" fmla="*/ 0 w 5334000"/>
              <a:gd name="connsiteY7" fmla="*/ 305905 h 6172200"/>
              <a:gd name="connsiteX8" fmla="*/ 305905 w 53340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0" h="6172200">
                <a:moveTo>
                  <a:pt x="305905" y="0"/>
                </a:moveTo>
                <a:lnTo>
                  <a:pt x="5028095" y="0"/>
                </a:lnTo>
                <a:cubicBezTo>
                  <a:pt x="5197042" y="0"/>
                  <a:pt x="5334000" y="136958"/>
                  <a:pt x="5334000" y="305905"/>
                </a:cubicBezTo>
                <a:lnTo>
                  <a:pt x="5334000" y="5866295"/>
                </a:lnTo>
                <a:cubicBezTo>
                  <a:pt x="5334000" y="6035242"/>
                  <a:pt x="5197042" y="6172200"/>
                  <a:pt x="5028095" y="6172200"/>
                </a:cubicBezTo>
                <a:lnTo>
                  <a:pt x="305905" y="6172200"/>
                </a:lnTo>
                <a:cubicBezTo>
                  <a:pt x="136958" y="6172200"/>
                  <a:pt x="0" y="6035242"/>
                  <a:pt x="0" y="5866295"/>
                </a:cubicBezTo>
                <a:lnTo>
                  <a:pt x="0" y="305905"/>
                </a:lnTo>
                <a:cubicBezTo>
                  <a:pt x="0" y="136958"/>
                  <a:pt x="136958" y="0"/>
                  <a:pt x="305905" y="0"/>
                </a:cubicBezTo>
                <a:close/>
              </a:path>
            </a:pathLst>
          </a:custGeom>
          <a:blipFill>
            <a:blip r:embed="rId2"/>
            <a:stretch>
              <a:fillRect/>
            </a:stretch>
          </a:blipFill>
        </p:spPr>
        <p:txBody>
          <a:bodyPr wrap="square">
            <a:noAutofit/>
          </a:bodyPr>
          <a:lstStyle/>
          <a:p>
            <a:endParaRPr lang="en-US" dirty="0"/>
          </a:p>
        </p:txBody>
      </p:sp>
    </p:spTree>
    <p:extLst>
      <p:ext uri="{BB962C8B-B14F-4D97-AF65-F5344CB8AC3E}">
        <p14:creationId xmlns:p14="http://schemas.microsoft.com/office/powerpoint/2010/main" val="249787164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269480" y="411480"/>
            <a:ext cx="4361688" cy="3968496"/>
          </a:xfrm>
        </p:spPr>
        <p:txBody>
          <a:bodyPr anchor="t">
            <a:normAutofit/>
          </a:bodyPr>
          <a:lstStyle>
            <a:lvl1pPr algn="l">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269480"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p:nvPr>
        </p:nvSpPr>
        <p:spPr>
          <a:xfrm>
            <a:off x="347472"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a:blip r:embed="rId2"/>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57279A60-628D-43BF-B97B-AE44BF7C7770}" type="datetime1">
              <a:rPr lang="en-US" smtClean="0"/>
              <a:t>12/7/2025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34107502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27A12A6-507C-2714-2F24-09ADE11584C5}"/>
              </a:ext>
            </a:extLst>
          </p:cNvPr>
          <p:cNvSpPr/>
          <p:nvPr userDrawn="1"/>
        </p:nvSpPr>
        <p:spPr>
          <a:xfrm>
            <a:off x="0" y="0"/>
            <a:ext cx="12192000" cy="6858000"/>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anchor="b">
            <a:normAutofit/>
          </a:bodyPr>
          <a:lstStyle>
            <a:lvl1pPr>
              <a:defRPr sz="8000">
                <a:solidFill>
                  <a:schemeClr val="tx2"/>
                </a:solidFill>
              </a:defRPr>
            </a:lvl1pPr>
          </a:lstStyle>
          <a:p>
            <a:r>
              <a:rPr lang="en-US"/>
              <a:t>Click to edit Master title style</a:t>
            </a:r>
          </a:p>
        </p:txBody>
      </p:sp>
      <p:sp>
        <p:nvSpPr>
          <p:cNvPr id="3" name="Text Placeholder 2">
            <a:extLst>
              <a:ext uri="{FF2B5EF4-FFF2-40B4-BE49-F238E27FC236}">
                <a16:creationId xmlns:a16="http://schemas.microsoft.com/office/drawing/2014/main" id="{7FDC7299-89AC-DB5B-B75E-E02A0040A62D}"/>
              </a:ext>
            </a:extLst>
          </p:cNvPr>
          <p:cNvSpPr>
            <a:spLocks noGrp="1"/>
          </p:cNvSpPr>
          <p:nvPr>
            <p:ph type="body" idx="1"/>
          </p:nvPr>
        </p:nvSpPr>
        <p:spPr>
          <a:xfrm>
            <a:off x="429768" y="429768"/>
            <a:ext cx="7772400" cy="786384"/>
          </a:xfrm>
        </p:spPr>
        <p:txBody>
          <a:bodyPr>
            <a:normAutofit/>
          </a:bodyPr>
          <a:lstStyle>
            <a:lvl1pPr marL="0" indent="0">
              <a:buNone/>
              <a:defRPr sz="2000">
                <a:solidFill>
                  <a:schemeClr val="tx2"/>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tx2"/>
                </a:solidFill>
              </a:defRPr>
            </a:lvl1pPr>
          </a:lstStyle>
          <a:p>
            <a:fld id="{59FA65E8-4396-4885-9B79-B24C114CCB9F}" type="datetime1">
              <a:rPr lang="en-US" smtClean="0"/>
              <a:t>12/7/2025</a:t>
            </a:fld>
            <a:endParaRPr lang="en-US" dirty="0"/>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tx2"/>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tx2"/>
                </a:solidFill>
              </a:defRPr>
            </a:lvl1pPr>
          </a:lstStyle>
          <a:p>
            <a:fld id="{84145AC3-CC88-4C8A-A6CE-8D44921B6A23}" type="slidenum">
              <a:rPr lang="en-US" smtClean="0"/>
              <a:pPr/>
              <a:t>‹#›</a:t>
            </a:fld>
            <a:endParaRPr lang="en-US" dirty="0"/>
          </a:p>
        </p:txBody>
      </p:sp>
    </p:spTree>
    <p:extLst>
      <p:ext uri="{BB962C8B-B14F-4D97-AF65-F5344CB8AC3E}">
        <p14:creationId xmlns:p14="http://schemas.microsoft.com/office/powerpoint/2010/main" val="2561902982"/>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anchor="b">
            <a:normAutofit/>
          </a:bodyPr>
          <a:lstStyle>
            <a:lvl1pPr>
              <a:defRPr sz="8000">
                <a:solidFill>
                  <a:schemeClr val="bg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7FDC7299-89AC-DB5B-B75E-E02A0040A62D}"/>
              </a:ext>
            </a:extLst>
          </p:cNvPr>
          <p:cNvSpPr>
            <a:spLocks noGrp="1"/>
          </p:cNvSpPr>
          <p:nvPr>
            <p:ph type="body" idx="1"/>
          </p:nvPr>
        </p:nvSpPr>
        <p:spPr>
          <a:xfrm>
            <a:off x="429768" y="429768"/>
            <a:ext cx="7772400" cy="786384"/>
          </a:xfrm>
        </p:spPr>
        <p:txBody>
          <a:bodyPr>
            <a:normAutofit/>
          </a:bodyPr>
          <a:lstStyle>
            <a:lvl1pPr marL="0" indent="0">
              <a:buNone/>
              <a:defRPr sz="20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bg1"/>
                </a:solidFill>
              </a:defRPr>
            </a:lvl1pPr>
          </a:lstStyle>
          <a:p>
            <a:fld id="{25B1874B-6371-42A2-9189-6DA9739BA3AB}" type="datetime1">
              <a:rPr lang="en-US" smtClean="0"/>
              <a:t>12/7/2025</a:t>
            </a:fld>
            <a:endParaRPr lang="en-US" dirty="0"/>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bg1"/>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bg1"/>
                </a:solidFill>
              </a:defRPr>
            </a:lvl1pPr>
          </a:lstStyle>
          <a:p>
            <a:fld id="{84145AC3-CC88-4C8A-A6CE-8D44921B6A23}" type="slidenum">
              <a:rPr lang="en-US" smtClean="0"/>
              <a:pPr/>
              <a:t>‹#›</a:t>
            </a:fld>
            <a:endParaRPr lang="en-US" dirty="0"/>
          </a:p>
        </p:txBody>
      </p:sp>
    </p:spTree>
    <p:extLst>
      <p:ext uri="{BB962C8B-B14F-4D97-AF65-F5344CB8AC3E}">
        <p14:creationId xmlns:p14="http://schemas.microsoft.com/office/powerpoint/2010/main" val="3293606070"/>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429768" y="283464"/>
            <a:ext cx="10652760" cy="96926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429768" y="1380744"/>
            <a:ext cx="10652760" cy="49011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429768" y="6519672"/>
            <a:ext cx="2843784" cy="338328"/>
          </a:xfrm>
          <a:prstGeom prst="rect">
            <a:avLst/>
          </a:prstGeom>
        </p:spPr>
        <p:txBody>
          <a:bodyPr vert="horz" lIns="91440" tIns="45720" rIns="91440" bIns="45720" rtlCol="0" anchor="ctr"/>
          <a:lstStyle>
            <a:lvl1pPr algn="l">
              <a:defRPr sz="800">
                <a:solidFill>
                  <a:schemeClr val="tx1"/>
                </a:solidFill>
              </a:defRPr>
            </a:lvl1pPr>
          </a:lstStyle>
          <a:p>
            <a:fld id="{D096F3B8-2AA8-43C2-A54E-05695D9843EA}" type="datetime1">
              <a:rPr lang="en-US" smtClean="0"/>
              <a:t>12/7/2025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60536" y="6519672"/>
            <a:ext cx="2642616" cy="338328"/>
          </a:xfrm>
          <a:prstGeom prst="rect">
            <a:avLst/>
          </a:prstGeom>
        </p:spPr>
        <p:txBody>
          <a:bodyPr vert="horz" lIns="91440" tIns="45720" rIns="91440" bIns="45720" rtlCol="0" anchor="ctr"/>
          <a:lstStyle>
            <a:lvl1pPr algn="r">
              <a:defRPr sz="800">
                <a:solidFill>
                  <a:schemeClr val="tx1"/>
                </a:solidFill>
              </a:defRPr>
            </a:lvl1pPr>
          </a:lstStyle>
          <a:p>
            <a:r>
              <a:rPr lang="en-US"/>
              <a:t>Data Science Class - Statistics . © Sourav Sinha</a:t>
            </a:r>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475720" y="6519672"/>
            <a:ext cx="457200" cy="338328"/>
          </a:xfrm>
          <a:prstGeom prst="rect">
            <a:avLst/>
          </a:prstGeom>
        </p:spPr>
        <p:txBody>
          <a:bodyPr vert="horz" lIns="91440" tIns="45720" rIns="91440" bIns="45720" rtlCol="0" anchor="ctr"/>
          <a:lstStyle>
            <a:lvl1pPr algn="r">
              <a:defRPr sz="800">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645468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Lst>
  <p:hf sldNum="0" hdr="0" dt="0"/>
  <p:txStyles>
    <p:titleStyle>
      <a:lvl1pPr algn="l" defTabSz="914400" rtl="0" eaLnBrk="1" latinLnBrk="0" hangingPunct="1">
        <a:lnSpc>
          <a:spcPct val="90000"/>
        </a:lnSpc>
        <a:spcBef>
          <a:spcPct val="0"/>
        </a:spcBef>
        <a:buNone/>
        <a:defRPr sz="32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0.xml"/><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1.xml"/><Relationship Id="rId1" Type="http://schemas.openxmlformats.org/officeDocument/2006/relationships/slideLayout" Target="../slideLayouts/slideLayout5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03C18-0C75-791F-ED15-FAA464DF4464}"/>
              </a:ext>
            </a:extLst>
          </p:cNvPr>
          <p:cNvSpPr>
            <a:spLocks noGrp="1"/>
          </p:cNvSpPr>
          <p:nvPr>
            <p:ph type="ctrTitle"/>
          </p:nvPr>
        </p:nvSpPr>
        <p:spPr>
          <a:xfrm>
            <a:off x="429768" y="438912"/>
            <a:ext cx="9317736" cy="4453128"/>
          </a:xfrm>
        </p:spPr>
        <p:txBody>
          <a:bodyPr anchor="t">
            <a:normAutofit/>
          </a:bodyPr>
          <a:lstStyle/>
          <a:p>
            <a:r>
              <a:rPr lang="en-IN" sz="6000"/>
              <a:t>Understanding Measures of Central Tendency and Dispersion in Data Analysis</a:t>
            </a:r>
          </a:p>
        </p:txBody>
      </p:sp>
      <p:sp>
        <p:nvSpPr>
          <p:cNvPr id="3" name="Subtitle 2">
            <a:extLst>
              <a:ext uri="{FF2B5EF4-FFF2-40B4-BE49-F238E27FC236}">
                <a16:creationId xmlns:a16="http://schemas.microsoft.com/office/drawing/2014/main" id="{26BCF6E9-3533-8D57-6D73-2F34CCE9999B}"/>
              </a:ext>
            </a:extLst>
          </p:cNvPr>
          <p:cNvSpPr>
            <a:spLocks noGrp="1"/>
          </p:cNvSpPr>
          <p:nvPr>
            <p:ph type="subTitle" idx="1"/>
          </p:nvPr>
        </p:nvSpPr>
        <p:spPr>
          <a:xfrm>
            <a:off x="429768" y="4965192"/>
            <a:ext cx="5431536" cy="1289304"/>
          </a:xfrm>
        </p:spPr>
        <p:txBody>
          <a:bodyPr anchor="b">
            <a:normAutofit/>
          </a:bodyPr>
          <a:lstStyle/>
          <a:p>
            <a:r>
              <a:rPr lang="en-IN"/>
              <a:t>Key statistics concepts for effective data interpretation</a:t>
            </a:r>
          </a:p>
        </p:txBody>
      </p:sp>
      <p:sp>
        <p:nvSpPr>
          <p:cNvPr id="4" name="Footer Placeholder 3">
            <a:extLst>
              <a:ext uri="{FF2B5EF4-FFF2-40B4-BE49-F238E27FC236}">
                <a16:creationId xmlns:a16="http://schemas.microsoft.com/office/drawing/2014/main" id="{C5A65989-CAC4-88B4-88BF-365A60C5A5D7}"/>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2091904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10"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4D7AC-C885-6E1E-D9B1-C69CDAA2A4A2}"/>
              </a:ext>
            </a:extLst>
          </p:cNvPr>
          <p:cNvSpPr>
            <a:spLocks noGrp="1"/>
          </p:cNvSpPr>
          <p:nvPr>
            <p:ph type="title"/>
          </p:nvPr>
        </p:nvSpPr>
        <p:spPr>
          <a:xfrm>
            <a:off x="429767" y="320040"/>
            <a:ext cx="4573413" cy="932688"/>
          </a:xfrm>
        </p:spPr>
        <p:txBody>
          <a:bodyPr vert="horz" lIns="91440" tIns="45720" rIns="91440" bIns="45720" rtlCol="0" anchor="b">
            <a:normAutofit/>
          </a:bodyPr>
          <a:lstStyle/>
          <a:p>
            <a:r>
              <a:rPr lang="en-US" sz="2200" b="0" kern="1200">
                <a:latin typeface="+mj-lt"/>
                <a:ea typeface="+mj-ea"/>
                <a:cs typeface="+mj-cs"/>
              </a:rPr>
              <a:t>Real-Life Examples Illustrating the Best Use for Each Measure</a:t>
            </a:r>
          </a:p>
        </p:txBody>
      </p:sp>
      <p:sp>
        <p:nvSpPr>
          <p:cNvPr id="5" name="TextBox 4">
            <a:extLst>
              <a:ext uri="{FF2B5EF4-FFF2-40B4-BE49-F238E27FC236}">
                <a16:creationId xmlns:a16="http://schemas.microsoft.com/office/drawing/2014/main" id="{26FBA80D-FB96-444D-8B30-0CBCC7912758}"/>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6" y="1380744"/>
            <a:ext cx="4573413" cy="4983480"/>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Mean for Average Scores</a:t>
            </a:r>
          </a:p>
          <a:p>
            <a:pPr marL="0" lvl="1" indent="0">
              <a:spcBef>
                <a:spcPts val="1000"/>
              </a:spcBef>
              <a:spcAft>
                <a:spcPts val="600"/>
              </a:spcAft>
              <a:buFont typeface="Arial" panose="020B0604020202020204" pitchFamily="34" charset="0"/>
              <a:buNone/>
            </a:pPr>
            <a:r>
              <a:rPr lang="en-US" sz="1400"/>
              <a:t>Mean is ideal for calculating average test scores to represent overall performance effectively.</a:t>
            </a:r>
          </a:p>
          <a:p>
            <a:pPr marL="0" indent="0">
              <a:spcBef>
                <a:spcPts val="2500"/>
              </a:spcBef>
              <a:spcAft>
                <a:spcPts val="600"/>
              </a:spcAft>
              <a:buFont typeface="Arial" panose="020B0604020202020204" pitchFamily="34" charset="0"/>
              <a:buNone/>
            </a:pPr>
            <a:r>
              <a:rPr lang="en-US" sz="1400" b="1"/>
              <a:t>Median for Income Data</a:t>
            </a:r>
          </a:p>
          <a:p>
            <a:pPr marL="0" lvl="1" indent="0">
              <a:spcBef>
                <a:spcPts val="1000"/>
              </a:spcBef>
              <a:spcAft>
                <a:spcPts val="600"/>
              </a:spcAft>
              <a:buFont typeface="Arial" panose="020B0604020202020204" pitchFamily="34" charset="0"/>
              <a:buNone/>
            </a:pPr>
            <a:r>
              <a:rPr lang="en-US" sz="1400"/>
              <a:t>Median is used for income data with high inequality to represent the typical income without extremes.</a:t>
            </a:r>
          </a:p>
          <a:p>
            <a:pPr marL="0" indent="0">
              <a:spcBef>
                <a:spcPts val="2500"/>
              </a:spcBef>
              <a:spcAft>
                <a:spcPts val="600"/>
              </a:spcAft>
              <a:buFont typeface="Arial" panose="020B0604020202020204" pitchFamily="34" charset="0"/>
              <a:buNone/>
            </a:pPr>
            <a:r>
              <a:rPr lang="en-US" sz="1400" b="1"/>
              <a:t>Mode for Common Products</a:t>
            </a:r>
          </a:p>
          <a:p>
            <a:pPr marL="0" lvl="1" indent="0">
              <a:spcBef>
                <a:spcPts val="1000"/>
              </a:spcBef>
              <a:spcAft>
                <a:spcPts val="600"/>
              </a:spcAft>
              <a:buFont typeface="Arial" panose="020B0604020202020204" pitchFamily="34" charset="0"/>
              <a:buNone/>
            </a:pPr>
            <a:r>
              <a:rPr lang="en-US" sz="1400"/>
              <a:t>Mode identifies the most common product sold, highlighting popular consumer choices.</a:t>
            </a:r>
          </a:p>
        </p:txBody>
      </p:sp>
      <p:pic>
        <p:nvPicPr>
          <p:cNvPr id="4" name="Content Placeholder 3" descr="Shot of a businessman looking thoughtfully at a graph against a white background">
            <a:extLst>
              <a:ext uri="{FF2B5EF4-FFF2-40B4-BE49-F238E27FC236}">
                <a16:creationId xmlns:a16="http://schemas.microsoft.com/office/drawing/2014/main" id="{2FB07F7B-DF3D-45A8-8982-BFB41326DE5C}"/>
              </a:ext>
            </a:extLst>
          </p:cNvPr>
          <p:cNvPicPr>
            <a:picLocks noGrp="1" noChangeAspect="1"/>
          </p:cNvPicPr>
          <p:nvPr>
            <p:ph type="pic" sz="quarter" idx="13"/>
          </p:nvPr>
        </p:nvPicPr>
        <p:blipFill>
          <a:blip r:embed="rId3"/>
          <a:srcRect r="33907" b="-2"/>
          <a:stretch>
            <a:fillRect/>
          </a:stretch>
        </p:blipFill>
        <p:spPr>
          <a:xfrm>
            <a:off x="5737594" y="342900"/>
            <a:ext cx="6111507" cy="6172338"/>
          </a:xfrm>
          <a:prstGeom prst="rect">
            <a:avLst/>
          </a:prstGeom>
          <a:noFill/>
        </p:spPr>
      </p:pic>
      <p:sp>
        <p:nvSpPr>
          <p:cNvPr id="3" name="Footer Placeholder 2">
            <a:extLst>
              <a:ext uri="{FF2B5EF4-FFF2-40B4-BE49-F238E27FC236}">
                <a16:creationId xmlns:a16="http://schemas.microsoft.com/office/drawing/2014/main" id="{ED05CA93-726F-BCC9-FC0E-3ED3C14FBB07}"/>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20697270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BEF78-FEFD-C4B6-4271-80C352F7C941}"/>
              </a:ext>
            </a:extLst>
          </p:cNvPr>
          <p:cNvSpPr>
            <a:spLocks noGrp="1"/>
          </p:cNvSpPr>
          <p:nvPr>
            <p:ph type="title"/>
          </p:nvPr>
        </p:nvSpPr>
        <p:spPr>
          <a:xfrm>
            <a:off x="429768" y="1810512"/>
            <a:ext cx="7772400" cy="4562856"/>
          </a:xfrm>
        </p:spPr>
        <p:txBody>
          <a:bodyPr anchor="b">
            <a:normAutofit/>
          </a:bodyPr>
          <a:lstStyle/>
          <a:p>
            <a:r>
              <a:rPr lang="en-IN" sz="6200"/>
              <a:t>Measures of Dispersion: Variance and Standard Deviation</a:t>
            </a:r>
          </a:p>
        </p:txBody>
      </p:sp>
      <p:sp>
        <p:nvSpPr>
          <p:cNvPr id="7" name="Text Placeholder 2">
            <a:extLst>
              <a:ext uri="{FF2B5EF4-FFF2-40B4-BE49-F238E27FC236}">
                <a16:creationId xmlns:a16="http://schemas.microsoft.com/office/drawing/2014/main" id="{F11D17FD-9182-B209-C7A8-BAB6A40CA72B}"/>
              </a:ext>
            </a:extLst>
          </p:cNvPr>
          <p:cNvSpPr>
            <a:spLocks noGrp="1"/>
          </p:cNvSpPr>
          <p:nvPr>
            <p:ph type="body" idx="1"/>
          </p:nvPr>
        </p:nvSpPr>
        <p:spPr>
          <a:xfrm>
            <a:off x="429768" y="429768"/>
            <a:ext cx="7772400" cy="786384"/>
          </a:xfrm>
        </p:spPr>
        <p:txBody>
          <a:bodyPr/>
          <a:lstStyle/>
          <a:p>
            <a:endParaRPr lang="en-US"/>
          </a:p>
        </p:txBody>
      </p:sp>
      <p:sp>
        <p:nvSpPr>
          <p:cNvPr id="3" name="Footer Placeholder 2">
            <a:extLst>
              <a:ext uri="{FF2B5EF4-FFF2-40B4-BE49-F238E27FC236}">
                <a16:creationId xmlns:a16="http://schemas.microsoft.com/office/drawing/2014/main" id="{0ACA10BA-C8AA-F222-F8EE-62CBCEE7C027}"/>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5530582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4AAB1-6A5B-00A6-6E2D-9DE48B542403}"/>
              </a:ext>
            </a:extLst>
          </p:cNvPr>
          <p:cNvSpPr>
            <a:spLocks noGrp="1"/>
          </p:cNvSpPr>
          <p:nvPr>
            <p:ph type="title"/>
          </p:nvPr>
        </p:nvSpPr>
        <p:spPr>
          <a:xfrm>
            <a:off x="8311896" y="1078992"/>
            <a:ext cx="3273552" cy="1947672"/>
          </a:xfrm>
        </p:spPr>
        <p:txBody>
          <a:bodyPr vert="horz" lIns="91440" tIns="45720" rIns="91440" bIns="45720" rtlCol="0" anchor="b">
            <a:normAutofit/>
          </a:bodyPr>
          <a:lstStyle/>
          <a:p>
            <a:r>
              <a:rPr lang="en-US" b="0" kern="1200">
                <a:latin typeface="+mj-lt"/>
                <a:ea typeface="+mj-ea"/>
                <a:cs typeface="+mj-cs"/>
              </a:rPr>
              <a:t>Definition and Calculation of Variance</a:t>
            </a:r>
          </a:p>
        </p:txBody>
      </p:sp>
      <p:pic>
        <p:nvPicPr>
          <p:cNvPr id="4" name="Content Placeholder 3" descr="Stock Market, Exchange, Digital Data, Information Screen, Background">
            <a:extLst>
              <a:ext uri="{FF2B5EF4-FFF2-40B4-BE49-F238E27FC236}">
                <a16:creationId xmlns:a16="http://schemas.microsoft.com/office/drawing/2014/main" id="{505D2396-2514-48E1-B835-3AD5DEEA1F9C}"/>
              </a:ext>
            </a:extLst>
          </p:cNvPr>
          <p:cNvPicPr>
            <a:picLocks noGrp="1" noChangeAspect="1"/>
          </p:cNvPicPr>
          <p:nvPr>
            <p:ph type="pic" sz="quarter" idx="13"/>
          </p:nvPr>
        </p:nvPicPr>
        <p:blipFill>
          <a:blip r:embed="rId3"/>
          <a:srcRect l="15113" r="4952" b="1"/>
          <a:stretch>
            <a:fillRect/>
          </a:stretch>
        </p:blipFill>
        <p:spPr>
          <a:xfrm>
            <a:off x="342900" y="342901"/>
            <a:ext cx="7391400" cy="6172200"/>
          </a:xfrm>
          <a:prstGeom prst="rect">
            <a:avLst/>
          </a:prstGeom>
          <a:noFill/>
        </p:spPr>
      </p:pic>
      <p:sp>
        <p:nvSpPr>
          <p:cNvPr id="5" name="TextBox 4">
            <a:extLst>
              <a:ext uri="{FF2B5EF4-FFF2-40B4-BE49-F238E27FC236}">
                <a16:creationId xmlns:a16="http://schemas.microsoft.com/office/drawing/2014/main" id="{23435E9D-EE8A-48D6-81AA-3CEFE6C5690C}"/>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11896" y="3099816"/>
            <a:ext cx="3273552" cy="2953512"/>
          </a:xfrm>
          <a:prstGeom prst="rect">
            <a:avLst/>
          </a:prstGeom>
        </p:spPr>
        <p:txBody>
          <a:bodyPr>
            <a:normAutofit/>
          </a:bodyPr>
          <a:lstStyle/>
          <a:p>
            <a:pPr marL="0" indent="0">
              <a:lnSpc>
                <a:spcPct val="90000"/>
              </a:lnSpc>
              <a:spcBef>
                <a:spcPts val="2500"/>
              </a:spcBef>
              <a:spcAft>
                <a:spcPts val="600"/>
              </a:spcAft>
              <a:buNone/>
            </a:pPr>
            <a:r>
              <a:rPr lang="en-US" sz="1100" b="1"/>
              <a:t>Variance Concept</a:t>
            </a:r>
          </a:p>
          <a:p>
            <a:pPr marL="0" lvl="1" indent="0">
              <a:lnSpc>
                <a:spcPct val="90000"/>
              </a:lnSpc>
              <a:spcBef>
                <a:spcPts val="1000"/>
              </a:spcBef>
              <a:spcAft>
                <a:spcPts val="600"/>
              </a:spcAft>
              <a:buNone/>
            </a:pPr>
            <a:r>
              <a:rPr lang="en-US" sz="1100"/>
              <a:t>Variance represents the average of squared differences from the mean in a data set.</a:t>
            </a:r>
          </a:p>
          <a:p>
            <a:pPr marL="0" indent="0">
              <a:lnSpc>
                <a:spcPct val="90000"/>
              </a:lnSpc>
              <a:spcBef>
                <a:spcPts val="2500"/>
              </a:spcBef>
              <a:spcAft>
                <a:spcPts val="600"/>
              </a:spcAft>
              <a:buNone/>
            </a:pPr>
            <a:r>
              <a:rPr lang="en-US" sz="1100" b="1"/>
              <a:t>Spread Measurement</a:t>
            </a:r>
          </a:p>
          <a:p>
            <a:pPr marL="0" lvl="1" indent="0">
              <a:lnSpc>
                <a:spcPct val="90000"/>
              </a:lnSpc>
              <a:spcBef>
                <a:spcPts val="1000"/>
              </a:spcBef>
              <a:spcAft>
                <a:spcPts val="600"/>
              </a:spcAft>
              <a:buNone/>
            </a:pPr>
            <a:r>
              <a:rPr lang="en-US" sz="1100"/>
              <a:t>Variance quantifies the spread or dispersion of data values around the mean.</a:t>
            </a:r>
          </a:p>
          <a:p>
            <a:pPr marL="0" indent="0">
              <a:lnSpc>
                <a:spcPct val="90000"/>
              </a:lnSpc>
              <a:spcBef>
                <a:spcPts val="2500"/>
              </a:spcBef>
              <a:spcAft>
                <a:spcPts val="600"/>
              </a:spcAft>
              <a:buNone/>
            </a:pPr>
            <a:r>
              <a:rPr lang="en-US" sz="1100" b="1"/>
              <a:t>Squared Units Explanation</a:t>
            </a:r>
          </a:p>
          <a:p>
            <a:pPr marL="0" lvl="1" indent="0">
              <a:lnSpc>
                <a:spcPct val="90000"/>
              </a:lnSpc>
              <a:spcBef>
                <a:spcPts val="1000"/>
              </a:spcBef>
              <a:spcAft>
                <a:spcPts val="600"/>
              </a:spcAft>
              <a:buNone/>
            </a:pPr>
            <a:r>
              <a:rPr lang="en-US" sz="1100"/>
              <a:t>Variance is expressed in squared units, which can make interpretation less intuitive.</a:t>
            </a:r>
          </a:p>
        </p:txBody>
      </p:sp>
      <p:sp>
        <p:nvSpPr>
          <p:cNvPr id="3" name="Footer Placeholder 2">
            <a:extLst>
              <a:ext uri="{FF2B5EF4-FFF2-40B4-BE49-F238E27FC236}">
                <a16:creationId xmlns:a16="http://schemas.microsoft.com/office/drawing/2014/main" id="{8BDC6346-7B94-53F8-F000-94905DC60AD5}"/>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37463344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875C3-B4F8-FF4A-98BC-A062858C5DB4}"/>
              </a:ext>
            </a:extLst>
          </p:cNvPr>
          <p:cNvSpPr>
            <a:spLocks noGrp="1"/>
          </p:cNvSpPr>
          <p:nvPr>
            <p:ph type="title"/>
          </p:nvPr>
        </p:nvSpPr>
        <p:spPr>
          <a:xfrm>
            <a:off x="8311896" y="1078992"/>
            <a:ext cx="3273552" cy="1947672"/>
          </a:xfrm>
        </p:spPr>
        <p:txBody>
          <a:bodyPr vert="horz" lIns="91440" tIns="45720" rIns="91440" bIns="45720" rtlCol="0" anchor="b">
            <a:normAutofit/>
          </a:bodyPr>
          <a:lstStyle/>
          <a:p>
            <a:r>
              <a:rPr lang="en-US" b="0" kern="1200">
                <a:latin typeface="+mj-lt"/>
                <a:ea typeface="+mj-ea"/>
                <a:cs typeface="+mj-cs"/>
              </a:rPr>
              <a:t>Role of Variance in Statistical Analysis</a:t>
            </a:r>
          </a:p>
        </p:txBody>
      </p:sp>
      <p:pic>
        <p:nvPicPr>
          <p:cNvPr id="4" name="Content Placeholder 3" descr="graphs and charts  Financial data analyzingPlease see some similar pictures from my lightbox:">
            <a:extLst>
              <a:ext uri="{FF2B5EF4-FFF2-40B4-BE49-F238E27FC236}">
                <a16:creationId xmlns:a16="http://schemas.microsoft.com/office/drawing/2014/main" id="{CA2BBF5B-4602-4835-8A7F-9696403E6F16}"/>
              </a:ext>
            </a:extLst>
          </p:cNvPr>
          <p:cNvPicPr>
            <a:picLocks noGrp="1" noChangeAspect="1"/>
          </p:cNvPicPr>
          <p:nvPr>
            <p:ph type="pic" sz="quarter" idx="13"/>
          </p:nvPr>
        </p:nvPicPr>
        <p:blipFill>
          <a:blip r:embed="rId3"/>
          <a:srcRect l="5794" r="14271" b="1"/>
          <a:stretch>
            <a:fillRect/>
          </a:stretch>
        </p:blipFill>
        <p:spPr>
          <a:xfrm>
            <a:off x="342900" y="342901"/>
            <a:ext cx="7391400" cy="6172200"/>
          </a:xfrm>
          <a:prstGeom prst="rect">
            <a:avLst/>
          </a:prstGeom>
          <a:noFill/>
        </p:spPr>
      </p:pic>
      <p:sp>
        <p:nvSpPr>
          <p:cNvPr id="5" name="TextBox 4">
            <a:extLst>
              <a:ext uri="{FF2B5EF4-FFF2-40B4-BE49-F238E27FC236}">
                <a16:creationId xmlns:a16="http://schemas.microsoft.com/office/drawing/2014/main" id="{A0004A43-3461-4160-B17E-7E4897046553}"/>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11896" y="3099816"/>
            <a:ext cx="3273552" cy="2953512"/>
          </a:xfrm>
          <a:prstGeom prst="rect">
            <a:avLst/>
          </a:prstGeom>
        </p:spPr>
        <p:txBody>
          <a:bodyPr>
            <a:normAutofit/>
          </a:bodyPr>
          <a:lstStyle/>
          <a:p>
            <a:pPr marL="0" indent="0">
              <a:lnSpc>
                <a:spcPct val="90000"/>
              </a:lnSpc>
              <a:spcBef>
                <a:spcPts val="2500"/>
              </a:spcBef>
              <a:spcAft>
                <a:spcPts val="600"/>
              </a:spcAft>
              <a:buNone/>
            </a:pPr>
            <a:r>
              <a:rPr lang="en-US" sz="900" b="1"/>
              <a:t>Assessing Data Consistency</a:t>
            </a:r>
          </a:p>
          <a:p>
            <a:pPr marL="0" lvl="1" indent="0">
              <a:lnSpc>
                <a:spcPct val="90000"/>
              </a:lnSpc>
              <a:spcBef>
                <a:spcPts val="1000"/>
              </a:spcBef>
              <a:spcAft>
                <a:spcPts val="600"/>
              </a:spcAft>
              <a:buNone/>
            </a:pPr>
            <a:r>
              <a:rPr lang="en-US" sz="900"/>
              <a:t>Variance measures the spread of data points, helping evaluate the consistency within a dataset.</a:t>
            </a:r>
          </a:p>
          <a:p>
            <a:pPr marL="0" indent="0">
              <a:lnSpc>
                <a:spcPct val="90000"/>
              </a:lnSpc>
              <a:spcBef>
                <a:spcPts val="2500"/>
              </a:spcBef>
              <a:spcAft>
                <a:spcPts val="600"/>
              </a:spcAft>
              <a:buNone/>
            </a:pPr>
            <a:r>
              <a:rPr lang="en-US" sz="900" b="1"/>
              <a:t>Outlier Detection</a:t>
            </a:r>
          </a:p>
          <a:p>
            <a:pPr marL="0" lvl="1" indent="0">
              <a:lnSpc>
                <a:spcPct val="90000"/>
              </a:lnSpc>
              <a:spcBef>
                <a:spcPts val="1000"/>
              </a:spcBef>
              <a:spcAft>
                <a:spcPts val="600"/>
              </a:spcAft>
              <a:buNone/>
            </a:pPr>
            <a:r>
              <a:rPr lang="en-US" sz="900"/>
              <a:t>Variance aids in identifying data points that deviate significantly from the average, highlighting potential outliers.</a:t>
            </a:r>
          </a:p>
          <a:p>
            <a:pPr marL="0" indent="0">
              <a:lnSpc>
                <a:spcPct val="90000"/>
              </a:lnSpc>
              <a:spcBef>
                <a:spcPts val="2500"/>
              </a:spcBef>
              <a:spcAft>
                <a:spcPts val="600"/>
              </a:spcAft>
              <a:buNone/>
            </a:pPr>
            <a:r>
              <a:rPr lang="en-US" sz="900" b="1"/>
              <a:t>Foundation for Inferential Statistics</a:t>
            </a:r>
          </a:p>
          <a:p>
            <a:pPr marL="0" lvl="1" indent="0">
              <a:lnSpc>
                <a:spcPct val="90000"/>
              </a:lnSpc>
              <a:spcBef>
                <a:spcPts val="1000"/>
              </a:spcBef>
              <a:spcAft>
                <a:spcPts val="600"/>
              </a:spcAft>
              <a:buNone/>
            </a:pPr>
            <a:r>
              <a:rPr lang="en-US" sz="900"/>
              <a:t>Variance is fundamental to many inferential statistical methods used to make conclusions about populations from samples.</a:t>
            </a:r>
          </a:p>
        </p:txBody>
      </p:sp>
      <p:sp>
        <p:nvSpPr>
          <p:cNvPr id="3" name="Footer Placeholder 2">
            <a:extLst>
              <a:ext uri="{FF2B5EF4-FFF2-40B4-BE49-F238E27FC236}">
                <a16:creationId xmlns:a16="http://schemas.microsoft.com/office/drawing/2014/main" id="{04633AEC-11CF-F779-45D1-B14328E66737}"/>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19816855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EB8C3-731F-8965-6518-E6427B44DA5F}"/>
              </a:ext>
            </a:extLst>
          </p:cNvPr>
          <p:cNvSpPr>
            <a:spLocks noGrp="1"/>
          </p:cNvSpPr>
          <p:nvPr>
            <p:ph type="title"/>
          </p:nvPr>
        </p:nvSpPr>
        <p:spPr>
          <a:xfrm>
            <a:off x="429768" y="603504"/>
            <a:ext cx="4480560" cy="1527048"/>
          </a:xfrm>
        </p:spPr>
        <p:txBody>
          <a:bodyPr vert="horz" lIns="91440" tIns="45720" rIns="91440" bIns="45720" rtlCol="0" anchor="b">
            <a:normAutofit/>
          </a:bodyPr>
          <a:lstStyle/>
          <a:p>
            <a:r>
              <a:rPr lang="en-US" sz="3000" b="0" kern="1200">
                <a:latin typeface="+mj-lt"/>
                <a:ea typeface="+mj-ea"/>
                <a:cs typeface="+mj-cs"/>
              </a:rPr>
              <a:t>Understanding Standard Deviation and Its Practical Meaning</a:t>
            </a:r>
          </a:p>
        </p:txBody>
      </p:sp>
      <p:sp>
        <p:nvSpPr>
          <p:cNvPr id="5" name="TextBox 4">
            <a:extLst>
              <a:ext uri="{FF2B5EF4-FFF2-40B4-BE49-F238E27FC236}">
                <a16:creationId xmlns:a16="http://schemas.microsoft.com/office/drawing/2014/main" id="{6C1EDE08-775B-492A-A84B-C916180F5E18}"/>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7" y="2276856"/>
            <a:ext cx="4480560" cy="4041648"/>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dirty="0"/>
              <a:t>Definition of Standard Deviation</a:t>
            </a:r>
          </a:p>
          <a:p>
            <a:pPr marL="0" lvl="1" indent="0">
              <a:spcBef>
                <a:spcPts val="1000"/>
              </a:spcBef>
              <a:spcAft>
                <a:spcPts val="600"/>
              </a:spcAft>
              <a:buFont typeface="Arial" panose="020B0604020202020204" pitchFamily="34" charset="0"/>
              <a:buNone/>
            </a:pPr>
            <a:r>
              <a:rPr lang="en-US" sz="1400" dirty="0"/>
              <a:t>Standard deviation is the square root of variance, measured in the same units as the original data set.</a:t>
            </a:r>
          </a:p>
          <a:p>
            <a:pPr marL="0" indent="0">
              <a:spcBef>
                <a:spcPts val="2500"/>
              </a:spcBef>
              <a:spcAft>
                <a:spcPts val="600"/>
              </a:spcAft>
              <a:buFont typeface="Arial" panose="020B0604020202020204" pitchFamily="34" charset="0"/>
              <a:buNone/>
            </a:pPr>
            <a:r>
              <a:rPr lang="en-US" sz="1400" b="1" dirty="0"/>
              <a:t>Measure of Data Variability</a:t>
            </a:r>
          </a:p>
          <a:p>
            <a:pPr marL="0" lvl="1" indent="0">
              <a:spcBef>
                <a:spcPts val="1000"/>
              </a:spcBef>
              <a:spcAft>
                <a:spcPts val="600"/>
              </a:spcAft>
              <a:buFont typeface="Arial" panose="020B0604020202020204" pitchFamily="34" charset="0"/>
              <a:buNone/>
            </a:pPr>
            <a:r>
              <a:rPr lang="en-US" sz="1400" dirty="0"/>
              <a:t>It quantifies typical deviation from the mean, showing how spread out data points are in a dataset.</a:t>
            </a:r>
          </a:p>
          <a:p>
            <a:pPr marL="0" indent="0">
              <a:spcBef>
                <a:spcPts val="2500"/>
              </a:spcBef>
              <a:spcAft>
                <a:spcPts val="600"/>
              </a:spcAft>
              <a:buFont typeface="Arial" panose="020B0604020202020204" pitchFamily="34" charset="0"/>
              <a:buNone/>
            </a:pPr>
            <a:r>
              <a:rPr lang="en-US" sz="1400" b="1" dirty="0"/>
              <a:t>Practical Interpretation</a:t>
            </a:r>
          </a:p>
          <a:p>
            <a:pPr marL="0" lvl="1" indent="0">
              <a:spcBef>
                <a:spcPts val="1000"/>
              </a:spcBef>
              <a:spcAft>
                <a:spcPts val="600"/>
              </a:spcAft>
              <a:buFont typeface="Arial" panose="020B0604020202020204" pitchFamily="34" charset="0"/>
              <a:buNone/>
            </a:pPr>
            <a:r>
              <a:rPr lang="en-US" sz="1400" dirty="0"/>
              <a:t>Standard deviation helps interpret data consistency and variability in practical, real-world contexts.</a:t>
            </a:r>
          </a:p>
        </p:txBody>
      </p:sp>
      <p:sp>
        <p:nvSpPr>
          <p:cNvPr id="3" name="Footer Placeholder 2">
            <a:extLst>
              <a:ext uri="{FF2B5EF4-FFF2-40B4-BE49-F238E27FC236}">
                <a16:creationId xmlns:a16="http://schemas.microsoft.com/office/drawing/2014/main" id="{915B5908-9322-4AF3-6591-8A2E7AB97C94}"/>
              </a:ext>
            </a:extLst>
          </p:cNvPr>
          <p:cNvSpPr>
            <a:spLocks noGrp="1"/>
          </p:cNvSpPr>
          <p:nvPr>
            <p:ph type="ftr" sz="quarter" idx="11"/>
          </p:nvPr>
        </p:nvSpPr>
        <p:spPr/>
        <p:txBody>
          <a:bodyPr/>
          <a:lstStyle/>
          <a:p>
            <a:r>
              <a:rPr lang="en-US"/>
              <a:t>Data Science Class - Statistics . © Sourav Sinha</a:t>
            </a:r>
            <a:endParaRPr lang="en-US" dirty="0"/>
          </a:p>
        </p:txBody>
      </p:sp>
      <p:pic>
        <p:nvPicPr>
          <p:cNvPr id="9" name="Picture Placeholder 8" descr="A diagram of normal distribution&#10;&#10;AI-generated content may be incorrect.">
            <a:extLst>
              <a:ext uri="{FF2B5EF4-FFF2-40B4-BE49-F238E27FC236}">
                <a16:creationId xmlns:a16="http://schemas.microsoft.com/office/drawing/2014/main" id="{844761AC-307D-87D3-8261-115F452F0CA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2102" r="12102"/>
          <a:stretch>
            <a:fillRect/>
          </a:stretch>
        </p:blipFill>
        <p:spPr/>
      </p:pic>
    </p:spTree>
    <p:extLst>
      <p:ext uri="{BB962C8B-B14F-4D97-AF65-F5344CB8AC3E}">
        <p14:creationId xmlns:p14="http://schemas.microsoft.com/office/powerpoint/2010/main" val="41495384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22003-C8AE-D8A9-0AF5-30ABA89B2C37}"/>
              </a:ext>
            </a:extLst>
          </p:cNvPr>
          <p:cNvSpPr>
            <a:spLocks noGrp="1"/>
          </p:cNvSpPr>
          <p:nvPr>
            <p:ph type="title"/>
          </p:nvPr>
        </p:nvSpPr>
        <p:spPr>
          <a:xfrm>
            <a:off x="429768" y="1810512"/>
            <a:ext cx="7772400" cy="4562856"/>
          </a:xfrm>
        </p:spPr>
        <p:txBody>
          <a:bodyPr anchor="b">
            <a:normAutofit/>
          </a:bodyPr>
          <a:lstStyle/>
          <a:p>
            <a:r>
              <a:rPr lang="en-IN" sz="6800"/>
              <a:t>Applying Central Tendency and Dispersion in Data Interpretation</a:t>
            </a:r>
          </a:p>
        </p:txBody>
      </p:sp>
      <p:sp>
        <p:nvSpPr>
          <p:cNvPr id="7" name="Text Placeholder 2">
            <a:extLst>
              <a:ext uri="{FF2B5EF4-FFF2-40B4-BE49-F238E27FC236}">
                <a16:creationId xmlns:a16="http://schemas.microsoft.com/office/drawing/2014/main" id="{88081008-8E3A-408B-B642-28035278F84E}"/>
              </a:ext>
            </a:extLst>
          </p:cNvPr>
          <p:cNvSpPr>
            <a:spLocks noGrp="1"/>
          </p:cNvSpPr>
          <p:nvPr>
            <p:ph type="body" idx="1"/>
          </p:nvPr>
        </p:nvSpPr>
        <p:spPr>
          <a:xfrm>
            <a:off x="429768" y="429768"/>
            <a:ext cx="7772400" cy="786384"/>
          </a:xfrm>
        </p:spPr>
        <p:txBody>
          <a:bodyPr/>
          <a:lstStyle/>
          <a:p>
            <a:endParaRPr lang="en-US"/>
          </a:p>
        </p:txBody>
      </p:sp>
      <p:sp>
        <p:nvSpPr>
          <p:cNvPr id="3" name="Footer Placeholder 2">
            <a:extLst>
              <a:ext uri="{FF2B5EF4-FFF2-40B4-BE49-F238E27FC236}">
                <a16:creationId xmlns:a16="http://schemas.microsoft.com/office/drawing/2014/main" id="{F108B616-9E37-5C09-CE91-3798D6ADBAFF}"/>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9320763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A7E00-F971-F6A0-4741-2E8137596AB4}"/>
              </a:ext>
            </a:extLst>
          </p:cNvPr>
          <p:cNvSpPr>
            <a:spLocks noGrp="1"/>
          </p:cNvSpPr>
          <p:nvPr>
            <p:ph type="title"/>
          </p:nvPr>
        </p:nvSpPr>
        <p:spPr>
          <a:xfrm>
            <a:off x="8311896" y="1078992"/>
            <a:ext cx="3273552" cy="1947672"/>
          </a:xfrm>
        </p:spPr>
        <p:txBody>
          <a:bodyPr vert="horz" lIns="91440" tIns="45720" rIns="91440" bIns="45720" rtlCol="0" anchor="b">
            <a:normAutofit/>
          </a:bodyPr>
          <a:lstStyle/>
          <a:p>
            <a:r>
              <a:rPr lang="en-US" sz="2700" b="0" kern="1200">
                <a:latin typeface="+mj-lt"/>
                <a:ea typeface="+mj-ea"/>
                <a:cs typeface="+mj-cs"/>
              </a:rPr>
              <a:t>Analyzing Symmetrically Distributed versus Skewed Data</a:t>
            </a:r>
          </a:p>
        </p:txBody>
      </p:sp>
      <p:pic>
        <p:nvPicPr>
          <p:cNvPr id="4" name="Content Placeholder 3" descr="Chalk board">
            <a:extLst>
              <a:ext uri="{FF2B5EF4-FFF2-40B4-BE49-F238E27FC236}">
                <a16:creationId xmlns:a16="http://schemas.microsoft.com/office/drawing/2014/main" id="{FFC622C6-6BF0-4DE5-AEBE-BDDB1C1ACB5B}"/>
              </a:ext>
            </a:extLst>
          </p:cNvPr>
          <p:cNvPicPr>
            <a:picLocks noGrp="1" noChangeAspect="1"/>
          </p:cNvPicPr>
          <p:nvPr>
            <p:ph type="pic" sz="quarter" idx="13"/>
          </p:nvPr>
        </p:nvPicPr>
        <p:blipFill>
          <a:blip r:embed="rId3"/>
          <a:srcRect l="6440" r="5542" b="1"/>
          <a:stretch>
            <a:fillRect/>
          </a:stretch>
        </p:blipFill>
        <p:spPr>
          <a:xfrm>
            <a:off x="342900" y="342901"/>
            <a:ext cx="7391400" cy="6172200"/>
          </a:xfrm>
          <a:prstGeom prst="rect">
            <a:avLst/>
          </a:prstGeom>
          <a:noFill/>
        </p:spPr>
      </p:pic>
      <p:sp>
        <p:nvSpPr>
          <p:cNvPr id="5" name="TextBox 4">
            <a:extLst>
              <a:ext uri="{FF2B5EF4-FFF2-40B4-BE49-F238E27FC236}">
                <a16:creationId xmlns:a16="http://schemas.microsoft.com/office/drawing/2014/main" id="{3E1EDB16-2F18-4F25-8915-DAA74E8CF20F}"/>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11896" y="3099816"/>
            <a:ext cx="3273552" cy="2953512"/>
          </a:xfrm>
          <a:prstGeom prst="rect">
            <a:avLst/>
          </a:prstGeom>
        </p:spPr>
        <p:txBody>
          <a:bodyPr>
            <a:normAutofit/>
          </a:bodyPr>
          <a:lstStyle/>
          <a:p>
            <a:pPr marL="0" indent="0">
              <a:spcBef>
                <a:spcPts val="2500"/>
              </a:spcBef>
              <a:spcAft>
                <a:spcPts val="600"/>
              </a:spcAft>
              <a:buNone/>
            </a:pPr>
            <a:r>
              <a:rPr lang="en-IN" sz="1400" b="1"/>
              <a:t>Symmetric Data Analysis</a:t>
            </a:r>
          </a:p>
          <a:p>
            <a:pPr marL="0" lvl="1" indent="0">
              <a:spcBef>
                <a:spcPts val="1000"/>
              </a:spcBef>
              <a:spcAft>
                <a:spcPts val="600"/>
              </a:spcAft>
              <a:buNone/>
            </a:pPr>
            <a:r>
              <a:rPr lang="en-IN" sz="1400"/>
              <a:t>Symmetric data distributions are best summarized using mean and standard deviation to describe central tendency and variability.</a:t>
            </a:r>
          </a:p>
          <a:p>
            <a:pPr marL="0" indent="0">
              <a:spcBef>
                <a:spcPts val="2500"/>
              </a:spcBef>
              <a:spcAft>
                <a:spcPts val="600"/>
              </a:spcAft>
              <a:buNone/>
            </a:pPr>
            <a:r>
              <a:rPr lang="en-IN" sz="1400" b="1"/>
              <a:t>Skewed Data Analysis</a:t>
            </a:r>
          </a:p>
          <a:p>
            <a:pPr marL="0" lvl="1" indent="0">
              <a:spcBef>
                <a:spcPts val="1000"/>
              </a:spcBef>
              <a:spcAft>
                <a:spcPts val="600"/>
              </a:spcAft>
              <a:buNone/>
            </a:pPr>
            <a:r>
              <a:rPr lang="en-IN" sz="1400"/>
              <a:t>Skewed data requires median and interquartile range for meaningful interpretation due to asymmetry.</a:t>
            </a:r>
          </a:p>
        </p:txBody>
      </p:sp>
      <p:sp>
        <p:nvSpPr>
          <p:cNvPr id="3" name="Footer Placeholder 2">
            <a:extLst>
              <a:ext uri="{FF2B5EF4-FFF2-40B4-BE49-F238E27FC236}">
                <a16:creationId xmlns:a16="http://schemas.microsoft.com/office/drawing/2014/main" id="{67C1C51C-9143-6EEB-F600-1788542877FA}"/>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28696235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593D5-79DF-96B1-1D7D-67DE341EBF36}"/>
              </a:ext>
            </a:extLst>
          </p:cNvPr>
          <p:cNvSpPr>
            <a:spLocks noGrp="1"/>
          </p:cNvSpPr>
          <p:nvPr>
            <p:ph type="title"/>
          </p:nvPr>
        </p:nvSpPr>
        <p:spPr>
          <a:xfrm>
            <a:off x="321733" y="4162318"/>
            <a:ext cx="2953618" cy="1892808"/>
          </a:xfrm>
        </p:spPr>
        <p:txBody>
          <a:bodyPr vert="horz" lIns="91440" tIns="45720" rIns="91440" bIns="45720" rtlCol="0" anchor="t">
            <a:normAutofit/>
          </a:bodyPr>
          <a:lstStyle/>
          <a:p>
            <a:r>
              <a:rPr lang="en-US" sz="2500" b="0" kern="1200">
                <a:latin typeface="+mj-lt"/>
                <a:ea typeface="+mj-ea"/>
                <a:cs typeface="+mj-cs"/>
              </a:rPr>
              <a:t>Dealing with Outliers and Their Impact on Statistical Measures</a:t>
            </a:r>
          </a:p>
        </p:txBody>
      </p:sp>
      <p:pic>
        <p:nvPicPr>
          <p:cNvPr id="4" name="Content Placeholder 3" descr="Abstract background with a abstract digital graph">
            <a:extLst>
              <a:ext uri="{FF2B5EF4-FFF2-40B4-BE49-F238E27FC236}">
                <a16:creationId xmlns:a16="http://schemas.microsoft.com/office/drawing/2014/main" id="{1337EDC9-9A9D-4B91-A3C0-689D0FCFD197}"/>
              </a:ext>
            </a:extLst>
          </p:cNvPr>
          <p:cNvPicPr>
            <a:picLocks noGrp="1" noChangeAspect="1"/>
          </p:cNvPicPr>
          <p:nvPr>
            <p:ph type="pic" sz="quarter" idx="13"/>
          </p:nvPr>
        </p:nvPicPr>
        <p:blipFill>
          <a:blip r:embed="rId3"/>
          <a:srcRect t="21119" r="-1" b="25465"/>
          <a:stretch>
            <a:fillRect/>
          </a:stretch>
        </p:blipFill>
        <p:spPr>
          <a:xfrm>
            <a:off x="339373" y="320042"/>
            <a:ext cx="11509730" cy="3458229"/>
          </a:xfrm>
          <a:prstGeom prst="rect">
            <a:avLst/>
          </a:prstGeom>
          <a:noFill/>
        </p:spPr>
      </p:pic>
      <p:sp>
        <p:nvSpPr>
          <p:cNvPr id="5" name="TextBox 4">
            <a:extLst>
              <a:ext uri="{FF2B5EF4-FFF2-40B4-BE49-F238E27FC236}">
                <a16:creationId xmlns:a16="http://schemas.microsoft.com/office/drawing/2014/main" id="{8F1DBFC3-5371-44CF-8C38-31DE4CD97805}"/>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3977640" y="4162318"/>
            <a:ext cx="7772400" cy="2240280"/>
          </a:xfrm>
          <a:prstGeom prst="rect">
            <a:avLst/>
          </a:prstGeom>
        </p:spPr>
        <p:txBody>
          <a:bodyPr>
            <a:normAutofit/>
          </a:bodyPr>
          <a:lstStyle/>
          <a:p>
            <a:pPr marL="0" indent="0">
              <a:lnSpc>
                <a:spcPct val="90000"/>
              </a:lnSpc>
              <a:spcBef>
                <a:spcPts val="2500"/>
              </a:spcBef>
              <a:spcAft>
                <a:spcPts val="600"/>
              </a:spcAft>
              <a:buFont typeface="Arial" panose="020B0604020202020204" pitchFamily="34" charset="0"/>
              <a:buNone/>
            </a:pPr>
            <a:r>
              <a:rPr lang="en-US" sz="900" b="1"/>
              <a:t>Effect of Outliers</a:t>
            </a:r>
          </a:p>
          <a:p>
            <a:pPr marL="0" lvl="1" indent="0">
              <a:lnSpc>
                <a:spcPct val="90000"/>
              </a:lnSpc>
              <a:spcBef>
                <a:spcPts val="1000"/>
              </a:spcBef>
              <a:spcAft>
                <a:spcPts val="600"/>
              </a:spcAft>
              <a:buFont typeface="Arial" panose="020B0604020202020204" pitchFamily="34" charset="0"/>
              <a:buNone/>
            </a:pPr>
            <a:r>
              <a:rPr lang="en-US" sz="900"/>
              <a:t>Outliers can distort key statistics like means and variances, leading to misleading conclusions.</a:t>
            </a:r>
          </a:p>
          <a:p>
            <a:pPr marL="0" indent="0">
              <a:lnSpc>
                <a:spcPct val="90000"/>
              </a:lnSpc>
              <a:spcBef>
                <a:spcPts val="2500"/>
              </a:spcBef>
              <a:spcAft>
                <a:spcPts val="600"/>
              </a:spcAft>
              <a:buFont typeface="Arial" panose="020B0604020202020204" pitchFamily="34" charset="0"/>
              <a:buNone/>
            </a:pPr>
            <a:r>
              <a:rPr lang="en-US" sz="900" b="1"/>
              <a:t>Outlier Identification</a:t>
            </a:r>
          </a:p>
          <a:p>
            <a:pPr marL="0" lvl="1" indent="0">
              <a:lnSpc>
                <a:spcPct val="90000"/>
              </a:lnSpc>
              <a:spcBef>
                <a:spcPts val="1000"/>
              </a:spcBef>
              <a:spcAft>
                <a:spcPts val="600"/>
              </a:spcAft>
              <a:buFont typeface="Arial" panose="020B0604020202020204" pitchFamily="34" charset="0"/>
              <a:buNone/>
            </a:pPr>
            <a:r>
              <a:rPr lang="en-US" sz="900"/>
              <a:t>Proper detection methods help identify outliers and prevent their negative impact on analysis.</a:t>
            </a:r>
          </a:p>
          <a:p>
            <a:pPr marL="0" indent="0">
              <a:lnSpc>
                <a:spcPct val="90000"/>
              </a:lnSpc>
              <a:spcBef>
                <a:spcPts val="2500"/>
              </a:spcBef>
              <a:spcAft>
                <a:spcPts val="600"/>
              </a:spcAft>
              <a:buFont typeface="Arial" panose="020B0604020202020204" pitchFamily="34" charset="0"/>
              <a:buNone/>
            </a:pPr>
            <a:r>
              <a:rPr lang="en-US" sz="900" b="1"/>
              <a:t>Robust Statistical Measures</a:t>
            </a:r>
          </a:p>
          <a:p>
            <a:pPr marL="0" lvl="1" indent="0">
              <a:lnSpc>
                <a:spcPct val="90000"/>
              </a:lnSpc>
              <a:spcBef>
                <a:spcPts val="1000"/>
              </a:spcBef>
              <a:spcAft>
                <a:spcPts val="600"/>
              </a:spcAft>
              <a:buFont typeface="Arial" panose="020B0604020202020204" pitchFamily="34" charset="0"/>
              <a:buNone/>
            </a:pPr>
            <a:r>
              <a:rPr lang="en-US" sz="900"/>
              <a:t>Using median or trimmed means reduces sensitivity to outliers and enhances analysis robustness.</a:t>
            </a:r>
          </a:p>
        </p:txBody>
      </p:sp>
      <p:sp>
        <p:nvSpPr>
          <p:cNvPr id="3" name="Footer Placeholder 2">
            <a:extLst>
              <a:ext uri="{FF2B5EF4-FFF2-40B4-BE49-F238E27FC236}">
                <a16:creationId xmlns:a16="http://schemas.microsoft.com/office/drawing/2014/main" id="{9B083683-3859-065A-D4EE-B38CAE73C93E}"/>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3584330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11D0E-C40A-9FC3-31A7-B11BE67BCB74}"/>
              </a:ext>
            </a:extLst>
          </p:cNvPr>
          <p:cNvSpPr>
            <a:spLocks noGrp="1"/>
          </p:cNvSpPr>
          <p:nvPr>
            <p:ph type="title"/>
          </p:nvPr>
        </p:nvSpPr>
        <p:spPr>
          <a:xfrm>
            <a:off x="8311896" y="1078992"/>
            <a:ext cx="3273552" cy="1947672"/>
          </a:xfrm>
        </p:spPr>
        <p:txBody>
          <a:bodyPr vert="horz" lIns="91440" tIns="45720" rIns="91440" bIns="45720" rtlCol="0" anchor="b">
            <a:normAutofit/>
          </a:bodyPr>
          <a:lstStyle/>
          <a:p>
            <a:r>
              <a:rPr lang="en-US" sz="3000" b="0" kern="1200">
                <a:latin typeface="+mj-lt"/>
                <a:ea typeface="+mj-ea"/>
                <a:cs typeface="+mj-cs"/>
              </a:rPr>
              <a:t>Using These Measures in Real-World Decision Making</a:t>
            </a:r>
          </a:p>
        </p:txBody>
      </p:sp>
      <p:pic>
        <p:nvPicPr>
          <p:cNvPr id="4" name="Content Placeholder 3" descr="A photography of a laptop, magnifying glass, mobile phone, and financial charts on the desk.">
            <a:extLst>
              <a:ext uri="{FF2B5EF4-FFF2-40B4-BE49-F238E27FC236}">
                <a16:creationId xmlns:a16="http://schemas.microsoft.com/office/drawing/2014/main" id="{539EB3B0-734E-4483-AB7C-493CCA4AE13C}"/>
              </a:ext>
            </a:extLst>
          </p:cNvPr>
          <p:cNvPicPr>
            <a:picLocks noGrp="1" noChangeAspect="1"/>
          </p:cNvPicPr>
          <p:nvPr>
            <p:ph type="pic" sz="quarter" idx="13"/>
          </p:nvPr>
        </p:nvPicPr>
        <p:blipFill>
          <a:blip r:embed="rId3"/>
          <a:srcRect l="29" r="20037" b="1"/>
          <a:stretch>
            <a:fillRect/>
          </a:stretch>
        </p:blipFill>
        <p:spPr>
          <a:xfrm>
            <a:off x="342900" y="342901"/>
            <a:ext cx="7391400" cy="6172200"/>
          </a:xfrm>
          <a:prstGeom prst="rect">
            <a:avLst/>
          </a:prstGeom>
          <a:noFill/>
        </p:spPr>
      </p:pic>
      <p:sp>
        <p:nvSpPr>
          <p:cNvPr id="5" name="TextBox 4">
            <a:extLst>
              <a:ext uri="{FF2B5EF4-FFF2-40B4-BE49-F238E27FC236}">
                <a16:creationId xmlns:a16="http://schemas.microsoft.com/office/drawing/2014/main" id="{8C658D61-D6DB-4A03-A9FD-79D32FA2F6B0}"/>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11896" y="3099816"/>
            <a:ext cx="3273552" cy="2953512"/>
          </a:xfrm>
          <a:prstGeom prst="rect">
            <a:avLst/>
          </a:prstGeom>
        </p:spPr>
        <p:txBody>
          <a:bodyPr>
            <a:normAutofit/>
          </a:bodyPr>
          <a:lstStyle/>
          <a:p>
            <a:pPr marL="0" indent="0">
              <a:lnSpc>
                <a:spcPct val="90000"/>
              </a:lnSpc>
              <a:spcBef>
                <a:spcPts val="2500"/>
              </a:spcBef>
              <a:spcAft>
                <a:spcPts val="600"/>
              </a:spcAft>
              <a:buNone/>
            </a:pPr>
            <a:r>
              <a:rPr lang="en-US" sz="900" b="1"/>
              <a:t>Data-Driven Business Decisions</a:t>
            </a:r>
          </a:p>
          <a:p>
            <a:pPr marL="0" lvl="1" indent="0">
              <a:lnSpc>
                <a:spcPct val="90000"/>
              </a:lnSpc>
              <a:spcBef>
                <a:spcPts val="1000"/>
              </a:spcBef>
              <a:spcAft>
                <a:spcPts val="600"/>
              </a:spcAft>
              <a:buNone/>
            </a:pPr>
            <a:r>
              <a:rPr lang="en-US" sz="900"/>
              <a:t>Applying statistical measures helps businesses analyze trends and make informed strategic decisions effectively.</a:t>
            </a:r>
          </a:p>
          <a:p>
            <a:pPr marL="0" indent="0">
              <a:lnSpc>
                <a:spcPct val="90000"/>
              </a:lnSpc>
              <a:spcBef>
                <a:spcPts val="2500"/>
              </a:spcBef>
              <a:spcAft>
                <a:spcPts val="600"/>
              </a:spcAft>
              <a:buNone/>
            </a:pPr>
            <a:r>
              <a:rPr lang="en-US" sz="900" b="1"/>
              <a:t>Healthcare Insights</a:t>
            </a:r>
          </a:p>
          <a:p>
            <a:pPr marL="0" lvl="1" indent="0">
              <a:lnSpc>
                <a:spcPct val="90000"/>
              </a:lnSpc>
              <a:spcBef>
                <a:spcPts val="1000"/>
              </a:spcBef>
              <a:spcAft>
                <a:spcPts val="600"/>
              </a:spcAft>
              <a:buNone/>
            </a:pPr>
            <a:r>
              <a:rPr lang="en-US" sz="900"/>
              <a:t>Statistical analysis supports healthcare professionals in understanding patient data and improving treatment outcomes.</a:t>
            </a:r>
          </a:p>
          <a:p>
            <a:pPr marL="0" indent="0">
              <a:lnSpc>
                <a:spcPct val="90000"/>
              </a:lnSpc>
              <a:spcBef>
                <a:spcPts val="2500"/>
              </a:spcBef>
              <a:spcAft>
                <a:spcPts val="600"/>
              </a:spcAft>
              <a:buNone/>
            </a:pPr>
            <a:r>
              <a:rPr lang="en-US" sz="900" b="1"/>
              <a:t>Research and Interpretation</a:t>
            </a:r>
          </a:p>
          <a:p>
            <a:pPr marL="0" lvl="1" indent="0">
              <a:lnSpc>
                <a:spcPct val="90000"/>
              </a:lnSpc>
              <a:spcBef>
                <a:spcPts val="1000"/>
              </a:spcBef>
              <a:spcAft>
                <a:spcPts val="600"/>
              </a:spcAft>
              <a:buNone/>
            </a:pPr>
            <a:r>
              <a:rPr lang="en-US" sz="900"/>
              <a:t>Researchers use statistical measures to accurately summarize data patterns and validate hypotheses scientifically.</a:t>
            </a:r>
          </a:p>
        </p:txBody>
      </p:sp>
      <p:sp>
        <p:nvSpPr>
          <p:cNvPr id="3" name="Footer Placeholder 2">
            <a:extLst>
              <a:ext uri="{FF2B5EF4-FFF2-40B4-BE49-F238E27FC236}">
                <a16:creationId xmlns:a16="http://schemas.microsoft.com/office/drawing/2014/main" id="{A84407F5-404F-83F2-DAC3-5F08CC270CC4}"/>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15971593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552C0-DC8A-2690-54B1-E0C11883EDF2}"/>
              </a:ext>
            </a:extLst>
          </p:cNvPr>
          <p:cNvSpPr>
            <a:spLocks noGrp="1"/>
          </p:cNvSpPr>
          <p:nvPr>
            <p:ph type="title"/>
          </p:nvPr>
        </p:nvSpPr>
        <p:spPr>
          <a:xfrm>
            <a:off x="429768" y="548639"/>
            <a:ext cx="4855464" cy="1453896"/>
          </a:xfrm>
        </p:spPr>
        <p:txBody>
          <a:bodyPr vert="horz" lIns="91440" tIns="45720" rIns="91440" bIns="45720" rtlCol="0" anchor="t">
            <a:normAutofit/>
          </a:bodyPr>
          <a:lstStyle/>
          <a:p>
            <a:r>
              <a:rPr lang="en-US" b="0" kern="1200">
                <a:latin typeface="+mj-lt"/>
                <a:ea typeface="+mj-ea"/>
                <a:cs typeface="+mj-cs"/>
              </a:rPr>
              <a:t>Understanding Skewness &amp; Kurtosis</a:t>
            </a:r>
          </a:p>
        </p:txBody>
      </p:sp>
      <p:sp>
        <p:nvSpPr>
          <p:cNvPr id="5" name="TextBox 4">
            <a:extLst>
              <a:ext uri="{FF2B5EF4-FFF2-40B4-BE49-F238E27FC236}">
                <a16:creationId xmlns:a16="http://schemas.microsoft.com/office/drawing/2014/main" id="{5EC9C608-AC88-4AD6-BE1E-A8EBBA335867}"/>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00" y="549275"/>
            <a:ext cx="5585925" cy="5783263"/>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dirty="0"/>
              <a:t>What is Skewness?</a:t>
            </a:r>
          </a:p>
          <a:p>
            <a:pPr marL="0" lvl="1" indent="0">
              <a:spcBef>
                <a:spcPts val="1000"/>
              </a:spcBef>
              <a:spcAft>
                <a:spcPts val="600"/>
              </a:spcAft>
              <a:buFont typeface="Arial" panose="020B0604020202020204" pitchFamily="34" charset="0"/>
              <a:buNone/>
            </a:pPr>
            <a:r>
              <a:rPr lang="en-US" sz="1400" dirty="0"/>
              <a:t>Skewness shows the asymmetry in a data distribution, highlighting if data cluster more on one side of the mean.</a:t>
            </a:r>
          </a:p>
          <a:p>
            <a:pPr marL="0" indent="0">
              <a:spcBef>
                <a:spcPts val="2500"/>
              </a:spcBef>
              <a:spcAft>
                <a:spcPts val="600"/>
              </a:spcAft>
              <a:buFont typeface="Arial" panose="020B0604020202020204" pitchFamily="34" charset="0"/>
              <a:buNone/>
            </a:pPr>
            <a:r>
              <a:rPr lang="en-US" sz="1400" b="1" dirty="0"/>
              <a:t>Types of Skewness</a:t>
            </a:r>
          </a:p>
          <a:p>
            <a:pPr marL="0" lvl="1" indent="0">
              <a:spcBef>
                <a:spcPts val="1000"/>
              </a:spcBef>
              <a:spcAft>
                <a:spcPts val="600"/>
              </a:spcAft>
              <a:buFont typeface="Arial" panose="020B0604020202020204" pitchFamily="34" charset="0"/>
              <a:buNone/>
            </a:pPr>
            <a:r>
              <a:rPr lang="en-US" sz="1400" dirty="0"/>
              <a:t>Positive skew has a longer right tail, while negative skew has a longer left tail in the distribution.</a:t>
            </a:r>
          </a:p>
          <a:p>
            <a:pPr marL="0" indent="0">
              <a:spcBef>
                <a:spcPts val="2500"/>
              </a:spcBef>
              <a:spcAft>
                <a:spcPts val="600"/>
              </a:spcAft>
              <a:buFont typeface="Arial" panose="020B0604020202020204" pitchFamily="34" charset="0"/>
              <a:buNone/>
            </a:pPr>
            <a:r>
              <a:rPr lang="en-US" sz="1400" b="1" dirty="0"/>
              <a:t>What is Kurtosis?</a:t>
            </a:r>
          </a:p>
          <a:p>
            <a:pPr marL="0" lvl="1" indent="0">
              <a:spcBef>
                <a:spcPts val="1000"/>
              </a:spcBef>
              <a:spcAft>
                <a:spcPts val="600"/>
              </a:spcAft>
              <a:buFont typeface="Arial" panose="020B0604020202020204" pitchFamily="34" charset="0"/>
              <a:buNone/>
            </a:pPr>
            <a:r>
              <a:rPr lang="en-US" sz="1400" dirty="0"/>
              <a:t>Kurtosis measures '</a:t>
            </a:r>
            <a:r>
              <a:rPr lang="en-US" sz="1400" dirty="0" err="1"/>
              <a:t>tailedness</a:t>
            </a:r>
            <a:r>
              <a:rPr lang="en-US" sz="1400" dirty="0"/>
              <a:t>', indicating how often extreme values occur in the data set.</a:t>
            </a:r>
          </a:p>
          <a:p>
            <a:pPr marL="0" indent="0">
              <a:spcBef>
                <a:spcPts val="2500"/>
              </a:spcBef>
              <a:spcAft>
                <a:spcPts val="600"/>
              </a:spcAft>
              <a:buFont typeface="Arial" panose="020B0604020202020204" pitchFamily="34" charset="0"/>
              <a:buNone/>
            </a:pPr>
            <a:r>
              <a:rPr lang="en-US" sz="1400" b="1" dirty="0"/>
              <a:t>High vs. Low Kurtosis</a:t>
            </a:r>
          </a:p>
          <a:p>
            <a:pPr marL="0" lvl="1" indent="0">
              <a:spcBef>
                <a:spcPts val="1000"/>
              </a:spcBef>
              <a:spcAft>
                <a:spcPts val="600"/>
              </a:spcAft>
              <a:buFont typeface="Arial" panose="020B0604020202020204" pitchFamily="34" charset="0"/>
              <a:buNone/>
            </a:pPr>
            <a:r>
              <a:rPr lang="en-US" sz="1400" dirty="0"/>
              <a:t>High kurtosis means more outliers and a sharp peak; low kurtosis means fewer outliers and a flatter shape.</a:t>
            </a:r>
          </a:p>
        </p:txBody>
      </p:sp>
      <p:sp>
        <p:nvSpPr>
          <p:cNvPr id="3" name="Footer Placeholder 2">
            <a:extLst>
              <a:ext uri="{FF2B5EF4-FFF2-40B4-BE49-F238E27FC236}">
                <a16:creationId xmlns:a16="http://schemas.microsoft.com/office/drawing/2014/main" id="{D244C6DA-8E37-9D9D-DEDD-A896D9A282DB}"/>
              </a:ext>
            </a:extLst>
          </p:cNvPr>
          <p:cNvSpPr>
            <a:spLocks noGrp="1"/>
          </p:cNvSpPr>
          <p:nvPr>
            <p:ph type="ftr" sz="quarter" idx="11"/>
          </p:nvPr>
        </p:nvSpPr>
        <p:spPr/>
        <p:txBody>
          <a:bodyPr/>
          <a:lstStyle/>
          <a:p>
            <a:r>
              <a:rPr lang="en-US"/>
              <a:t>Data Science Class - Statistics . © Sourav Sinha</a:t>
            </a:r>
            <a:endParaRPr lang="en-US" dirty="0"/>
          </a:p>
        </p:txBody>
      </p:sp>
      <p:pic>
        <p:nvPicPr>
          <p:cNvPr id="17" name="Picture Placeholder 16" descr="A diagram of a normal distribution&#10;&#10;AI-generated content may be incorrect.">
            <a:extLst>
              <a:ext uri="{FF2B5EF4-FFF2-40B4-BE49-F238E27FC236}">
                <a16:creationId xmlns:a16="http://schemas.microsoft.com/office/drawing/2014/main" id="{03B0F09F-AF42-E89C-3AE4-D021552875DC}"/>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5780" r="15780"/>
          <a:stretch>
            <a:fillRect/>
          </a:stretch>
        </p:blipFill>
        <p:spPr>
          <a:xfrm>
            <a:off x="279134" y="1722922"/>
            <a:ext cx="5361270" cy="4609617"/>
          </a:xfrm>
        </p:spPr>
      </p:pic>
    </p:spTree>
    <p:extLst>
      <p:ext uri="{BB962C8B-B14F-4D97-AF65-F5344CB8AC3E}">
        <p14:creationId xmlns:p14="http://schemas.microsoft.com/office/powerpoint/2010/main" val="336983837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02587-5A12-47F1-4F1A-64532158779E}"/>
              </a:ext>
            </a:extLst>
          </p:cNvPr>
          <p:cNvSpPr>
            <a:spLocks noGrp="1"/>
          </p:cNvSpPr>
          <p:nvPr>
            <p:ph type="title"/>
          </p:nvPr>
        </p:nvSpPr>
        <p:spPr>
          <a:xfrm>
            <a:off x="429768" y="411480"/>
            <a:ext cx="11045952" cy="1828800"/>
          </a:xfrm>
        </p:spPr>
        <p:txBody>
          <a:bodyPr anchor="t">
            <a:normAutofit/>
          </a:bodyPr>
          <a:lstStyle/>
          <a:p>
            <a:r>
              <a:rPr lang="en-IN"/>
              <a:t>Meeting Program</a:t>
            </a:r>
          </a:p>
        </p:txBody>
      </p:sp>
      <p:sp>
        <p:nvSpPr>
          <p:cNvPr id="3" name="Content Placeholder 2">
            <a:extLst>
              <a:ext uri="{FF2B5EF4-FFF2-40B4-BE49-F238E27FC236}">
                <a16:creationId xmlns:a16="http://schemas.microsoft.com/office/drawing/2014/main" id="{711DE278-5713-1C38-7C62-63A8E960AB2B}"/>
              </a:ext>
            </a:extLst>
          </p:cNvPr>
          <p:cNvSpPr>
            <a:spLocks noGrp="1"/>
          </p:cNvSpPr>
          <p:nvPr>
            <p:ph sz="quarter" idx="13"/>
            <p:extLst>
              <p:ext uri="{E7BDC344-281C-4309-B0C6-D0EE65EED2A8}">
                <p202:designPr xmlns:p202="http://schemas.microsoft.com/office/powerpoint/2020/02/main">
                  <p202:designTagLst>
                    <p202:designTag name="ARCH:1:CLS" val="BulletedText"/>
                  </p202:designTagLst>
                </p202:designPr>
              </p:ext>
            </p:extLst>
          </p:nvPr>
        </p:nvSpPr>
        <p:spPr>
          <a:xfrm>
            <a:off x="6272784" y="2423160"/>
            <a:ext cx="5202936" cy="3858768"/>
          </a:xfrm>
        </p:spPr>
        <p:txBody>
          <a:bodyPr>
            <a:normAutofit/>
          </a:bodyPr>
          <a:lstStyle/>
          <a:p>
            <a:pPr>
              <a:buFont typeface="Arial" panose="020B0604020202020204" pitchFamily="34" charset="0"/>
              <a:buChar char="•"/>
            </a:pPr>
            <a:r>
              <a:t>Exploring Measures of Central Tendency</a:t>
            </a:r>
          </a:p>
          <a:p>
            <a:pPr>
              <a:buFont typeface="Arial" panose="020B0604020202020204" pitchFamily="34" charset="0"/>
              <a:buChar char="•"/>
            </a:pPr>
            <a:r>
              <a:t>Comparing Mean, Median, and Mode</a:t>
            </a:r>
          </a:p>
          <a:p>
            <a:pPr>
              <a:buFont typeface="Arial" panose="020B0604020202020204" pitchFamily="34" charset="0"/>
              <a:buChar char="•"/>
            </a:pPr>
            <a:r>
              <a:t>Measures of Dispersion: Variance and Standard Deviation</a:t>
            </a:r>
          </a:p>
          <a:p>
            <a:pPr>
              <a:buFont typeface="Arial" panose="020B0604020202020204" pitchFamily="34" charset="0"/>
              <a:buChar char="•"/>
            </a:pPr>
            <a:r>
              <a:t>Applying Central Tendency and Dispersion in Data Interpretation</a:t>
            </a:r>
            <a:endParaRPr lang="en-IN"/>
          </a:p>
        </p:txBody>
      </p:sp>
      <p:sp>
        <p:nvSpPr>
          <p:cNvPr id="4" name="Footer Placeholder 3">
            <a:extLst>
              <a:ext uri="{FF2B5EF4-FFF2-40B4-BE49-F238E27FC236}">
                <a16:creationId xmlns:a16="http://schemas.microsoft.com/office/drawing/2014/main" id="{C55B8974-6239-8451-2B7C-CD3294821A28}"/>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41419474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39B95-F2FE-FCEB-2CE8-0D7C9E0562F5}"/>
              </a:ext>
            </a:extLst>
          </p:cNvPr>
          <p:cNvSpPr>
            <a:spLocks noGrp="1"/>
          </p:cNvSpPr>
          <p:nvPr>
            <p:ph type="title"/>
          </p:nvPr>
        </p:nvSpPr>
        <p:spPr>
          <a:xfrm>
            <a:off x="429768" y="640080"/>
            <a:ext cx="11155680" cy="970463"/>
          </a:xfrm>
        </p:spPr>
        <p:txBody>
          <a:bodyPr vert="horz" lIns="91440" tIns="45720" rIns="91440" bIns="45720" rtlCol="0" anchor="ctr">
            <a:normAutofit/>
          </a:bodyPr>
          <a:lstStyle/>
          <a:p>
            <a:r>
              <a:rPr lang="en-US" b="0" kern="1200">
                <a:latin typeface="+mj-lt"/>
                <a:ea typeface="+mj-ea"/>
                <a:cs typeface="+mj-cs"/>
              </a:rPr>
              <a:t>Skewness and Central Tendency</a:t>
            </a:r>
          </a:p>
        </p:txBody>
      </p:sp>
      <p:sp>
        <p:nvSpPr>
          <p:cNvPr id="5" name="TextBox 4">
            <a:extLst>
              <a:ext uri="{FF2B5EF4-FFF2-40B4-BE49-F238E27FC236}">
                <a16:creationId xmlns:a16="http://schemas.microsoft.com/office/drawing/2014/main" id="{B94B3344-D9C8-4C1C-8231-DC28F358DBEE}"/>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287768" y="1828800"/>
            <a:ext cx="4297680" cy="4428871"/>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Understanding Skewness</a:t>
            </a:r>
          </a:p>
          <a:p>
            <a:pPr marL="0" lvl="1" indent="0">
              <a:spcBef>
                <a:spcPts val="1000"/>
              </a:spcBef>
              <a:spcAft>
                <a:spcPts val="600"/>
              </a:spcAft>
              <a:buFont typeface="Arial" panose="020B0604020202020204" pitchFamily="34" charset="0"/>
              <a:buNone/>
            </a:pPr>
            <a:r>
              <a:rPr lang="en-US" sz="1400"/>
              <a:t>Skewness indicates whether a data distribution is asymmetric. Positive and negative skewness reveal how data tails behave.</a:t>
            </a:r>
          </a:p>
          <a:p>
            <a:pPr marL="0" indent="0">
              <a:spcBef>
                <a:spcPts val="2500"/>
              </a:spcBef>
              <a:spcAft>
                <a:spcPts val="600"/>
              </a:spcAft>
              <a:buFont typeface="Arial" panose="020B0604020202020204" pitchFamily="34" charset="0"/>
              <a:buNone/>
            </a:pPr>
            <a:r>
              <a:rPr lang="en-US" sz="1400" b="1"/>
              <a:t>Relationship Between Mean, Median, and Mode</a:t>
            </a:r>
          </a:p>
          <a:p>
            <a:pPr marL="0" lvl="1" indent="0">
              <a:spcBef>
                <a:spcPts val="1000"/>
              </a:spcBef>
              <a:spcAft>
                <a:spcPts val="600"/>
              </a:spcAft>
              <a:buFont typeface="Arial" panose="020B0604020202020204" pitchFamily="34" charset="0"/>
              <a:buNone/>
            </a:pPr>
            <a:r>
              <a:rPr lang="en-US" sz="1400"/>
              <a:t>In positively skewed data, the mean is greater than the median and mode. In negatively skewed data, the mean is less.</a:t>
            </a:r>
          </a:p>
          <a:p>
            <a:pPr marL="0" indent="0">
              <a:spcBef>
                <a:spcPts val="2500"/>
              </a:spcBef>
              <a:spcAft>
                <a:spcPts val="600"/>
              </a:spcAft>
              <a:buFont typeface="Arial" panose="020B0604020202020204" pitchFamily="34" charset="0"/>
              <a:buNone/>
            </a:pPr>
            <a:r>
              <a:rPr lang="en-US" sz="1400" b="1"/>
              <a:t>Impact on Data Interpretation</a:t>
            </a:r>
          </a:p>
          <a:p>
            <a:pPr marL="0" lvl="1" indent="0">
              <a:spcBef>
                <a:spcPts val="1000"/>
              </a:spcBef>
              <a:spcAft>
                <a:spcPts val="600"/>
              </a:spcAft>
              <a:buFont typeface="Arial" panose="020B0604020202020204" pitchFamily="34" charset="0"/>
              <a:buNone/>
            </a:pPr>
            <a:r>
              <a:rPr lang="en-US" sz="1400"/>
              <a:t>Skewness pulls the mean toward the tail, while median and mode show the data's peak and central location.</a:t>
            </a:r>
          </a:p>
        </p:txBody>
      </p:sp>
      <p:sp>
        <p:nvSpPr>
          <p:cNvPr id="3" name="Footer Placeholder 2">
            <a:extLst>
              <a:ext uri="{FF2B5EF4-FFF2-40B4-BE49-F238E27FC236}">
                <a16:creationId xmlns:a16="http://schemas.microsoft.com/office/drawing/2014/main" id="{1C541DB1-810A-CEE2-C0C3-CD03B9CEF7DB}"/>
              </a:ext>
            </a:extLst>
          </p:cNvPr>
          <p:cNvSpPr>
            <a:spLocks noGrp="1"/>
          </p:cNvSpPr>
          <p:nvPr>
            <p:ph type="ftr" sz="quarter" idx="11"/>
          </p:nvPr>
        </p:nvSpPr>
        <p:spPr/>
        <p:txBody>
          <a:bodyPr/>
          <a:lstStyle/>
          <a:p>
            <a:r>
              <a:rPr lang="en-US"/>
              <a:t>Data Science Class - Statistics . © Sourav Sinha</a:t>
            </a:r>
            <a:endParaRPr lang="en-US" dirty="0"/>
          </a:p>
        </p:txBody>
      </p:sp>
      <p:pic>
        <p:nvPicPr>
          <p:cNvPr id="13" name="Picture Placeholder 12" descr="A diagram of distribution and distribution&#10;&#10;AI-generated content may be incorrect.">
            <a:extLst>
              <a:ext uri="{FF2B5EF4-FFF2-40B4-BE49-F238E27FC236}">
                <a16:creationId xmlns:a16="http://schemas.microsoft.com/office/drawing/2014/main" id="{17E8A252-C685-4613-B530-598FC06A8AF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149" b="1149"/>
          <a:stretch>
            <a:fillRect/>
          </a:stretch>
        </p:blipFill>
        <p:spPr/>
      </p:pic>
    </p:spTree>
    <p:extLst>
      <p:ext uri="{BB962C8B-B14F-4D97-AF65-F5344CB8AC3E}">
        <p14:creationId xmlns:p14="http://schemas.microsoft.com/office/powerpoint/2010/main" val="273159936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E0AB4-4600-2BC5-7269-B26DEDBF2B9F}"/>
              </a:ext>
            </a:extLst>
          </p:cNvPr>
          <p:cNvSpPr>
            <a:spLocks noGrp="1"/>
          </p:cNvSpPr>
          <p:nvPr>
            <p:ph type="title"/>
          </p:nvPr>
        </p:nvSpPr>
        <p:spPr>
          <a:xfrm>
            <a:off x="429768" y="1627318"/>
            <a:ext cx="7370064" cy="1842020"/>
          </a:xfrm>
        </p:spPr>
        <p:txBody>
          <a:bodyPr anchor="b">
            <a:normAutofit/>
          </a:bodyPr>
          <a:lstStyle/>
          <a:p>
            <a:r>
              <a:rPr lang="en-IN"/>
              <a:t>Conclusion</a:t>
            </a:r>
          </a:p>
        </p:txBody>
      </p:sp>
      <p:graphicFrame>
        <p:nvGraphicFramePr>
          <p:cNvPr id="7" name="Content Placeholder 2">
            <a:extLst>
              <a:ext uri="{FF2B5EF4-FFF2-40B4-BE49-F238E27FC236}">
                <a16:creationId xmlns:a16="http://schemas.microsoft.com/office/drawing/2014/main" id="{63CC467F-213D-C4A2-55E1-D6E437C73456}"/>
              </a:ext>
            </a:extLst>
          </p:cNvPr>
          <p:cNvGraphicFramePr>
            <a:graphicFrameLocks noGrp="1"/>
          </p:cNvGraphicFramePr>
          <p:nvPr>
            <p:ph sz="quarter" idx="14"/>
            <p:extLst>
              <p:ext uri="{D42A27DB-BD31-4B8C-83A1-F6EECF244321}">
                <p14:modId xmlns:p14="http://schemas.microsoft.com/office/powerpoint/2010/main" val="1185191414"/>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429768" y="3622673"/>
          <a:ext cx="7370064" cy="2231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CC8FA186-03E5-DBC6-42DE-57FB02B45C13}"/>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29892728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84CA7-5B22-E6AE-1C87-8606B71A621C}"/>
              </a:ext>
            </a:extLst>
          </p:cNvPr>
          <p:cNvSpPr>
            <a:spLocks noGrp="1"/>
          </p:cNvSpPr>
          <p:nvPr>
            <p:ph type="title"/>
          </p:nvPr>
        </p:nvSpPr>
        <p:spPr>
          <a:xfrm>
            <a:off x="429768" y="1810512"/>
            <a:ext cx="7772400" cy="4562856"/>
          </a:xfrm>
        </p:spPr>
        <p:txBody>
          <a:bodyPr anchor="b">
            <a:normAutofit/>
          </a:bodyPr>
          <a:lstStyle/>
          <a:p>
            <a:r>
              <a:rPr lang="en-IN"/>
              <a:t>Exploring Measures of Central Tendency</a:t>
            </a:r>
          </a:p>
        </p:txBody>
      </p:sp>
      <p:sp>
        <p:nvSpPr>
          <p:cNvPr id="7" name="Text Placeholder 2">
            <a:extLst>
              <a:ext uri="{FF2B5EF4-FFF2-40B4-BE49-F238E27FC236}">
                <a16:creationId xmlns:a16="http://schemas.microsoft.com/office/drawing/2014/main" id="{05A5541A-1D86-7586-4290-4F579FB9B5B2}"/>
              </a:ext>
            </a:extLst>
          </p:cNvPr>
          <p:cNvSpPr>
            <a:spLocks noGrp="1"/>
          </p:cNvSpPr>
          <p:nvPr>
            <p:ph type="body" idx="1"/>
          </p:nvPr>
        </p:nvSpPr>
        <p:spPr>
          <a:xfrm>
            <a:off x="429768" y="429768"/>
            <a:ext cx="7772400" cy="786384"/>
          </a:xfrm>
        </p:spPr>
        <p:txBody>
          <a:bodyPr/>
          <a:lstStyle/>
          <a:p>
            <a:endParaRPr lang="en-US"/>
          </a:p>
        </p:txBody>
      </p:sp>
      <p:sp>
        <p:nvSpPr>
          <p:cNvPr id="3" name="Footer Placeholder 2">
            <a:extLst>
              <a:ext uri="{FF2B5EF4-FFF2-40B4-BE49-F238E27FC236}">
                <a16:creationId xmlns:a16="http://schemas.microsoft.com/office/drawing/2014/main" id="{F7412E60-5CA1-1CA8-F52E-570F76ECE1B0}"/>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34986636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02C4A-77B8-5326-9768-527B80D0AF93}"/>
              </a:ext>
            </a:extLst>
          </p:cNvPr>
          <p:cNvSpPr>
            <a:spLocks noGrp="1"/>
          </p:cNvSpPr>
          <p:nvPr>
            <p:ph type="title"/>
          </p:nvPr>
        </p:nvSpPr>
        <p:spPr>
          <a:xfrm>
            <a:off x="429768" y="553616"/>
            <a:ext cx="3595634" cy="1757505"/>
          </a:xfrm>
        </p:spPr>
        <p:txBody>
          <a:bodyPr vert="horz" lIns="91440" tIns="45720" rIns="91440" bIns="45720" rtlCol="0" anchor="t">
            <a:normAutofit/>
          </a:bodyPr>
          <a:lstStyle/>
          <a:p>
            <a:r>
              <a:rPr lang="en-US" b="0" kern="1200">
                <a:latin typeface="+mj-lt"/>
                <a:ea typeface="+mj-ea"/>
                <a:cs typeface="+mj-cs"/>
              </a:rPr>
              <a:t>Definition and Significance of Mean (Average)</a:t>
            </a:r>
          </a:p>
        </p:txBody>
      </p:sp>
      <p:sp>
        <p:nvSpPr>
          <p:cNvPr id="5" name="TextBox 4">
            <a:extLst>
              <a:ext uri="{FF2B5EF4-FFF2-40B4-BE49-F238E27FC236}">
                <a16:creationId xmlns:a16="http://schemas.microsoft.com/office/drawing/2014/main" id="{DF684597-E9F2-42EE-A24B-86FD5F226616}"/>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9" y="2311121"/>
            <a:ext cx="3309608" cy="3993263"/>
          </a:xfrm>
          <a:prstGeom prst="rect">
            <a:avLst/>
          </a:prstGeom>
        </p:spPr>
        <p:txBody>
          <a:bodyPr>
            <a:normAutofit/>
          </a:bodyPr>
          <a:lstStyle/>
          <a:p>
            <a:pPr marL="0" indent="0">
              <a:lnSpc>
                <a:spcPct val="90000"/>
              </a:lnSpc>
              <a:spcBef>
                <a:spcPts val="2500"/>
              </a:spcBef>
              <a:spcAft>
                <a:spcPts val="600"/>
              </a:spcAft>
              <a:buNone/>
            </a:pPr>
            <a:r>
              <a:rPr lang="en-US" sz="1400" b="1" dirty="0"/>
              <a:t>Mean Calculation</a:t>
            </a:r>
          </a:p>
          <a:p>
            <a:pPr marL="0" lvl="1" indent="0">
              <a:lnSpc>
                <a:spcPct val="90000"/>
              </a:lnSpc>
              <a:spcBef>
                <a:spcPts val="1000"/>
              </a:spcBef>
              <a:spcAft>
                <a:spcPts val="600"/>
              </a:spcAft>
              <a:buNone/>
            </a:pPr>
            <a:r>
              <a:rPr lang="en-US" sz="1400" dirty="0"/>
              <a:t>The mean is calculated by summing all numbers and dividing by the total count of values.</a:t>
            </a:r>
          </a:p>
          <a:p>
            <a:pPr marL="0" indent="0">
              <a:lnSpc>
                <a:spcPct val="90000"/>
              </a:lnSpc>
              <a:spcBef>
                <a:spcPts val="2500"/>
              </a:spcBef>
              <a:spcAft>
                <a:spcPts val="600"/>
              </a:spcAft>
              <a:buNone/>
            </a:pPr>
            <a:r>
              <a:rPr lang="en-US" sz="1400" b="1" dirty="0"/>
              <a:t>Central Location Measure</a:t>
            </a:r>
          </a:p>
          <a:p>
            <a:pPr marL="0" lvl="1" indent="0">
              <a:lnSpc>
                <a:spcPct val="90000"/>
              </a:lnSpc>
              <a:spcBef>
                <a:spcPts val="1000"/>
              </a:spcBef>
              <a:spcAft>
                <a:spcPts val="600"/>
              </a:spcAft>
              <a:buNone/>
            </a:pPr>
            <a:r>
              <a:rPr lang="en-US" sz="1400" dirty="0"/>
              <a:t>The mean indicates the central location of a data set, summarizing data with a single value.</a:t>
            </a:r>
          </a:p>
          <a:p>
            <a:pPr marL="0" indent="0">
              <a:lnSpc>
                <a:spcPct val="90000"/>
              </a:lnSpc>
              <a:spcBef>
                <a:spcPts val="2500"/>
              </a:spcBef>
              <a:spcAft>
                <a:spcPts val="600"/>
              </a:spcAft>
              <a:buNone/>
            </a:pPr>
            <a:r>
              <a:rPr lang="en-US" sz="1400" b="1" dirty="0"/>
              <a:t>Sensitivity to Extremes</a:t>
            </a:r>
          </a:p>
          <a:p>
            <a:pPr marL="0" lvl="1" indent="0">
              <a:lnSpc>
                <a:spcPct val="90000"/>
              </a:lnSpc>
              <a:spcBef>
                <a:spcPts val="1000"/>
              </a:spcBef>
              <a:spcAft>
                <a:spcPts val="600"/>
              </a:spcAft>
              <a:buNone/>
            </a:pPr>
            <a:r>
              <a:rPr lang="en-US" sz="1400" dirty="0"/>
              <a:t>The mean can be influenced significantly by extreme values or outliers in the data set.</a:t>
            </a:r>
          </a:p>
        </p:txBody>
      </p:sp>
      <p:pic>
        <p:nvPicPr>
          <p:cNvPr id="4" name="Content Placeholder 3" descr="3d illustration">
            <a:extLst>
              <a:ext uri="{FF2B5EF4-FFF2-40B4-BE49-F238E27FC236}">
                <a16:creationId xmlns:a16="http://schemas.microsoft.com/office/drawing/2014/main" id="{41AF19AE-DE2B-4C68-92FA-0655D11A992C}"/>
              </a:ext>
            </a:extLst>
          </p:cNvPr>
          <p:cNvPicPr>
            <a:picLocks noGrp="1" noChangeAspect="1"/>
          </p:cNvPicPr>
          <p:nvPr>
            <p:ph idx="1"/>
          </p:nvPr>
        </p:nvPicPr>
        <p:blipFill>
          <a:blip r:embed="rId3"/>
          <a:stretch>
            <a:fillRect/>
          </a:stretch>
        </p:blipFill>
        <p:spPr>
          <a:xfrm>
            <a:off x="5494082" y="553616"/>
            <a:ext cx="5752566" cy="5752566"/>
          </a:xfrm>
          <a:prstGeom prst="rect">
            <a:avLst/>
          </a:prstGeom>
          <a:noFill/>
        </p:spPr>
      </p:pic>
      <p:sp>
        <p:nvSpPr>
          <p:cNvPr id="3" name="Footer Placeholder 2">
            <a:extLst>
              <a:ext uri="{FF2B5EF4-FFF2-40B4-BE49-F238E27FC236}">
                <a16:creationId xmlns:a16="http://schemas.microsoft.com/office/drawing/2014/main" id="{D89A4966-D8D9-F505-385E-3179ACB300E3}"/>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16722310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044D8-6480-5166-DD3B-6EF521027EFD}"/>
              </a:ext>
            </a:extLst>
          </p:cNvPr>
          <p:cNvSpPr>
            <a:spLocks noGrp="1"/>
          </p:cNvSpPr>
          <p:nvPr>
            <p:ph type="title"/>
          </p:nvPr>
        </p:nvSpPr>
        <p:spPr>
          <a:xfrm>
            <a:off x="429768" y="553616"/>
            <a:ext cx="3595634" cy="1757505"/>
          </a:xfrm>
        </p:spPr>
        <p:txBody>
          <a:bodyPr vert="horz" lIns="91440" tIns="45720" rIns="91440" bIns="45720" rtlCol="0" anchor="t">
            <a:normAutofit/>
          </a:bodyPr>
          <a:lstStyle/>
          <a:p>
            <a:r>
              <a:rPr lang="en-US" b="0" kern="1200" dirty="0">
                <a:latin typeface="+mj-lt"/>
                <a:ea typeface="+mj-ea"/>
                <a:cs typeface="+mj-cs"/>
              </a:rPr>
              <a:t>Understanding Median and Its Relevance with Skewed Data</a:t>
            </a:r>
          </a:p>
        </p:txBody>
      </p:sp>
      <p:sp>
        <p:nvSpPr>
          <p:cNvPr id="5" name="TextBox 4">
            <a:extLst>
              <a:ext uri="{FF2B5EF4-FFF2-40B4-BE49-F238E27FC236}">
                <a16:creationId xmlns:a16="http://schemas.microsoft.com/office/drawing/2014/main" id="{3F4D31F6-2485-41A4-952A-837A6E21A797}"/>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9" y="2311121"/>
            <a:ext cx="3309608" cy="3993263"/>
          </a:xfrm>
          <a:prstGeom prst="rect">
            <a:avLst/>
          </a:prstGeom>
        </p:spPr>
        <p:txBody>
          <a:bodyPr>
            <a:normAutofit/>
          </a:bodyPr>
          <a:lstStyle/>
          <a:p>
            <a:pPr marL="0" indent="0">
              <a:lnSpc>
                <a:spcPct val="90000"/>
              </a:lnSpc>
              <a:spcBef>
                <a:spcPts val="2500"/>
              </a:spcBef>
              <a:spcAft>
                <a:spcPts val="600"/>
              </a:spcAft>
              <a:buNone/>
            </a:pPr>
            <a:r>
              <a:rPr lang="en-US" sz="1400" b="1" dirty="0"/>
              <a:t>Definition of Median</a:t>
            </a:r>
          </a:p>
          <a:p>
            <a:pPr marL="0" lvl="1" indent="0">
              <a:lnSpc>
                <a:spcPct val="90000"/>
              </a:lnSpc>
              <a:spcBef>
                <a:spcPts val="1000"/>
              </a:spcBef>
              <a:spcAft>
                <a:spcPts val="600"/>
              </a:spcAft>
              <a:buNone/>
            </a:pPr>
            <a:r>
              <a:rPr lang="en-US" sz="1400" dirty="0"/>
              <a:t>Median is the middle value in an ordered data set, dividing it into two equal halves.</a:t>
            </a:r>
          </a:p>
          <a:p>
            <a:pPr marL="0" indent="0">
              <a:lnSpc>
                <a:spcPct val="90000"/>
              </a:lnSpc>
              <a:spcBef>
                <a:spcPts val="2500"/>
              </a:spcBef>
              <a:spcAft>
                <a:spcPts val="600"/>
              </a:spcAft>
              <a:buNone/>
            </a:pPr>
            <a:r>
              <a:rPr lang="en-US" sz="1400" b="1" dirty="0"/>
              <a:t>Resistance to Outliers</a:t>
            </a:r>
          </a:p>
          <a:p>
            <a:pPr marL="0" lvl="1" indent="0">
              <a:lnSpc>
                <a:spcPct val="90000"/>
              </a:lnSpc>
              <a:spcBef>
                <a:spcPts val="1000"/>
              </a:spcBef>
              <a:spcAft>
                <a:spcPts val="600"/>
              </a:spcAft>
              <a:buNone/>
            </a:pPr>
            <a:r>
              <a:rPr lang="en-US" sz="1400" dirty="0"/>
              <a:t>Median is unaffected by extreme values, making it more reliable than the mean for skewed data.</a:t>
            </a:r>
          </a:p>
          <a:p>
            <a:pPr marL="0" indent="0">
              <a:lnSpc>
                <a:spcPct val="90000"/>
              </a:lnSpc>
              <a:spcBef>
                <a:spcPts val="2500"/>
              </a:spcBef>
              <a:spcAft>
                <a:spcPts val="600"/>
              </a:spcAft>
              <a:buNone/>
            </a:pPr>
            <a:r>
              <a:rPr lang="en-US" sz="1400" b="1" dirty="0"/>
              <a:t>Suitability for Skewed Data</a:t>
            </a:r>
          </a:p>
          <a:p>
            <a:pPr marL="0" lvl="1" indent="0">
              <a:lnSpc>
                <a:spcPct val="90000"/>
              </a:lnSpc>
              <a:spcBef>
                <a:spcPts val="1000"/>
              </a:spcBef>
              <a:spcAft>
                <a:spcPts val="600"/>
              </a:spcAft>
              <a:buNone/>
            </a:pPr>
            <a:r>
              <a:rPr lang="en-US" sz="1400" dirty="0"/>
              <a:t>Median accurately represents the center in asymmetrical or skewed distributions, unlike mean.</a:t>
            </a:r>
          </a:p>
        </p:txBody>
      </p:sp>
      <p:sp>
        <p:nvSpPr>
          <p:cNvPr id="3" name="Footer Placeholder 2">
            <a:extLst>
              <a:ext uri="{FF2B5EF4-FFF2-40B4-BE49-F238E27FC236}">
                <a16:creationId xmlns:a16="http://schemas.microsoft.com/office/drawing/2014/main" id="{BD24248C-DF4F-3F59-290B-0C9C3B5632BB}"/>
              </a:ext>
            </a:extLst>
          </p:cNvPr>
          <p:cNvSpPr>
            <a:spLocks noGrp="1"/>
          </p:cNvSpPr>
          <p:nvPr>
            <p:ph type="ftr" sz="quarter" idx="11"/>
          </p:nvPr>
        </p:nvSpPr>
        <p:spPr/>
        <p:txBody>
          <a:bodyPr/>
          <a:lstStyle/>
          <a:p>
            <a:r>
              <a:rPr lang="en-US"/>
              <a:t>Data Science Class - Statistics . © Sourav Sinha</a:t>
            </a:r>
            <a:endParaRPr lang="en-US" dirty="0"/>
          </a:p>
        </p:txBody>
      </p:sp>
      <p:pic>
        <p:nvPicPr>
          <p:cNvPr id="12" name="Content Placeholder 11" descr="A math equations on a white background&#10;&#10;AI-generated content may be incorrect.">
            <a:extLst>
              <a:ext uri="{FF2B5EF4-FFF2-40B4-BE49-F238E27FC236}">
                <a16:creationId xmlns:a16="http://schemas.microsoft.com/office/drawing/2014/main" id="{D625873A-A7DB-64A9-6B64-587FE8644DC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26035" y="795130"/>
            <a:ext cx="7000921" cy="5355621"/>
          </a:xfrm>
        </p:spPr>
      </p:pic>
    </p:spTree>
    <p:extLst>
      <p:ext uri="{BB962C8B-B14F-4D97-AF65-F5344CB8AC3E}">
        <p14:creationId xmlns:p14="http://schemas.microsoft.com/office/powerpoint/2010/main" val="3152996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E7CE3-72FB-71E6-352B-D5E48D654079}"/>
              </a:ext>
            </a:extLst>
          </p:cNvPr>
          <p:cNvSpPr>
            <a:spLocks noGrp="1"/>
          </p:cNvSpPr>
          <p:nvPr>
            <p:ph type="title"/>
          </p:nvPr>
        </p:nvSpPr>
        <p:spPr>
          <a:xfrm>
            <a:off x="429767" y="320040"/>
            <a:ext cx="4573413" cy="932688"/>
          </a:xfrm>
        </p:spPr>
        <p:txBody>
          <a:bodyPr vert="horz" lIns="91440" tIns="45720" rIns="91440" bIns="45720" rtlCol="0" anchor="b">
            <a:normAutofit/>
          </a:bodyPr>
          <a:lstStyle/>
          <a:p>
            <a:r>
              <a:rPr lang="en-US" sz="2200" b="0" kern="1200">
                <a:latin typeface="+mj-lt"/>
                <a:ea typeface="+mj-ea"/>
                <a:cs typeface="+mj-cs"/>
              </a:rPr>
              <a:t>Identifying Mode and Its Application to Categorical Data</a:t>
            </a:r>
          </a:p>
        </p:txBody>
      </p:sp>
      <p:sp>
        <p:nvSpPr>
          <p:cNvPr id="5" name="TextBox 4">
            <a:extLst>
              <a:ext uri="{FF2B5EF4-FFF2-40B4-BE49-F238E27FC236}">
                <a16:creationId xmlns:a16="http://schemas.microsoft.com/office/drawing/2014/main" id="{F30A5794-5D1A-4B86-98F7-A60A70AC0BA4}"/>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6" y="1380744"/>
            <a:ext cx="4573413" cy="4983480"/>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Definition of Mode</a:t>
            </a:r>
          </a:p>
          <a:p>
            <a:pPr marL="0" lvl="1" indent="0">
              <a:spcBef>
                <a:spcPts val="1000"/>
              </a:spcBef>
              <a:spcAft>
                <a:spcPts val="600"/>
              </a:spcAft>
              <a:buFont typeface="Arial" panose="020B0604020202020204" pitchFamily="34" charset="0"/>
              <a:buNone/>
            </a:pPr>
            <a:r>
              <a:rPr lang="en-US" sz="1400"/>
              <a:t>Mode is the value that appears most frequently in a dataset, representing the most common occurrence.</a:t>
            </a:r>
          </a:p>
          <a:p>
            <a:pPr marL="0" indent="0">
              <a:spcBef>
                <a:spcPts val="2500"/>
              </a:spcBef>
              <a:spcAft>
                <a:spcPts val="600"/>
              </a:spcAft>
              <a:buFont typeface="Arial" panose="020B0604020202020204" pitchFamily="34" charset="0"/>
              <a:buNone/>
            </a:pPr>
            <a:r>
              <a:rPr lang="en-US" sz="1400" b="1"/>
              <a:t>Usefulness for Categorical Data</a:t>
            </a:r>
          </a:p>
          <a:p>
            <a:pPr marL="0" lvl="1" indent="0">
              <a:spcBef>
                <a:spcPts val="1000"/>
              </a:spcBef>
              <a:spcAft>
                <a:spcPts val="600"/>
              </a:spcAft>
              <a:buFont typeface="Arial" panose="020B0604020202020204" pitchFamily="34" charset="0"/>
              <a:buNone/>
            </a:pPr>
            <a:r>
              <a:rPr lang="en-US" sz="1400"/>
              <a:t>Mode is especially useful for categorical data where mean and median cannot be applied meaningfully.</a:t>
            </a:r>
          </a:p>
          <a:p>
            <a:pPr marL="0" indent="0">
              <a:spcBef>
                <a:spcPts val="2500"/>
              </a:spcBef>
              <a:spcAft>
                <a:spcPts val="600"/>
              </a:spcAft>
              <a:buFont typeface="Arial" panose="020B0604020202020204" pitchFamily="34" charset="0"/>
              <a:buNone/>
            </a:pPr>
            <a:r>
              <a:rPr lang="en-US" sz="1400" b="1"/>
              <a:t>Identifying Common Categories</a:t>
            </a:r>
          </a:p>
          <a:p>
            <a:pPr marL="0" lvl="1" indent="0">
              <a:spcBef>
                <a:spcPts val="1000"/>
              </a:spcBef>
              <a:spcAft>
                <a:spcPts val="600"/>
              </a:spcAft>
              <a:buFont typeface="Arial" panose="020B0604020202020204" pitchFamily="34" charset="0"/>
              <a:buNone/>
            </a:pPr>
            <a:r>
              <a:rPr lang="en-US" sz="1400"/>
              <a:t>Mode helps identify the most common category, providing insight into the dataset's primary characteristic.</a:t>
            </a:r>
          </a:p>
        </p:txBody>
      </p:sp>
      <p:pic>
        <p:nvPicPr>
          <p:cNvPr id="4" name="Content Placeholder 3" descr="abstract programm binary code  and colored array cube Database">
            <a:extLst>
              <a:ext uri="{FF2B5EF4-FFF2-40B4-BE49-F238E27FC236}">
                <a16:creationId xmlns:a16="http://schemas.microsoft.com/office/drawing/2014/main" id="{07683F82-BDA2-4CB4-8F1E-B0C478458F45}"/>
              </a:ext>
            </a:extLst>
          </p:cNvPr>
          <p:cNvPicPr>
            <a:picLocks noGrp="1" noChangeAspect="1"/>
          </p:cNvPicPr>
          <p:nvPr>
            <p:ph type="pic" sz="quarter" idx="13"/>
          </p:nvPr>
        </p:nvPicPr>
        <p:blipFill>
          <a:blip r:embed="rId3"/>
          <a:srcRect l="39602" r="-2" b="-2"/>
          <a:stretch>
            <a:fillRect/>
          </a:stretch>
        </p:blipFill>
        <p:spPr>
          <a:xfrm>
            <a:off x="5737594" y="342900"/>
            <a:ext cx="6111507" cy="6172338"/>
          </a:xfrm>
          <a:prstGeom prst="rect">
            <a:avLst/>
          </a:prstGeom>
          <a:noFill/>
        </p:spPr>
      </p:pic>
      <p:sp>
        <p:nvSpPr>
          <p:cNvPr id="3" name="Footer Placeholder 2">
            <a:extLst>
              <a:ext uri="{FF2B5EF4-FFF2-40B4-BE49-F238E27FC236}">
                <a16:creationId xmlns:a16="http://schemas.microsoft.com/office/drawing/2014/main" id="{2A272DAD-C9E3-43EF-E118-BC851D34D1A1}"/>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25631246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2267D-406E-424A-24E4-3847B616B3CB}"/>
              </a:ext>
            </a:extLst>
          </p:cNvPr>
          <p:cNvSpPr>
            <a:spLocks noGrp="1"/>
          </p:cNvSpPr>
          <p:nvPr>
            <p:ph type="title"/>
          </p:nvPr>
        </p:nvSpPr>
        <p:spPr>
          <a:xfrm>
            <a:off x="429768" y="1810512"/>
            <a:ext cx="7772400" cy="4562856"/>
          </a:xfrm>
        </p:spPr>
        <p:txBody>
          <a:bodyPr anchor="b">
            <a:normAutofit/>
          </a:bodyPr>
          <a:lstStyle/>
          <a:p>
            <a:r>
              <a:rPr lang="en-IN"/>
              <a:t>Comparing Mean, Median, and Mode</a:t>
            </a:r>
          </a:p>
        </p:txBody>
      </p:sp>
      <p:sp>
        <p:nvSpPr>
          <p:cNvPr id="7" name="Text Placeholder 2">
            <a:extLst>
              <a:ext uri="{FF2B5EF4-FFF2-40B4-BE49-F238E27FC236}">
                <a16:creationId xmlns:a16="http://schemas.microsoft.com/office/drawing/2014/main" id="{0050C7DA-3448-F39C-A5A6-16A0DCACB89F}"/>
              </a:ext>
            </a:extLst>
          </p:cNvPr>
          <p:cNvSpPr>
            <a:spLocks noGrp="1"/>
          </p:cNvSpPr>
          <p:nvPr>
            <p:ph type="body" idx="1"/>
          </p:nvPr>
        </p:nvSpPr>
        <p:spPr>
          <a:xfrm>
            <a:off x="429768" y="429768"/>
            <a:ext cx="7772400" cy="786384"/>
          </a:xfrm>
        </p:spPr>
        <p:txBody>
          <a:bodyPr/>
          <a:lstStyle/>
          <a:p>
            <a:endParaRPr lang="en-US"/>
          </a:p>
        </p:txBody>
      </p:sp>
      <p:sp>
        <p:nvSpPr>
          <p:cNvPr id="3" name="Footer Placeholder 2">
            <a:extLst>
              <a:ext uri="{FF2B5EF4-FFF2-40B4-BE49-F238E27FC236}">
                <a16:creationId xmlns:a16="http://schemas.microsoft.com/office/drawing/2014/main" id="{DEE39A9B-6568-06EA-9359-3BF2E056BF59}"/>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27011001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B2E0E-E68D-7042-E2D7-C771DD01AD6E}"/>
              </a:ext>
            </a:extLst>
          </p:cNvPr>
          <p:cNvSpPr>
            <a:spLocks noGrp="1"/>
          </p:cNvSpPr>
          <p:nvPr>
            <p:ph type="title"/>
          </p:nvPr>
        </p:nvSpPr>
        <p:spPr>
          <a:xfrm>
            <a:off x="8311896" y="1078992"/>
            <a:ext cx="3273552" cy="1947672"/>
          </a:xfrm>
        </p:spPr>
        <p:txBody>
          <a:bodyPr vert="horz" lIns="91440" tIns="45720" rIns="91440" bIns="45720" rtlCol="0" anchor="b">
            <a:normAutofit/>
          </a:bodyPr>
          <a:lstStyle/>
          <a:p>
            <a:r>
              <a:rPr lang="en-US" b="0" kern="1200">
                <a:latin typeface="+mj-lt"/>
                <a:ea typeface="+mj-ea"/>
                <a:cs typeface="+mj-cs"/>
              </a:rPr>
              <a:t>Strengths and Limitations of Each Measure</a:t>
            </a:r>
          </a:p>
        </p:txBody>
      </p:sp>
      <p:pic>
        <p:nvPicPr>
          <p:cNvPr id="4" name="Content Placeholder 3" descr="Two different colors of overlapping radio/sound/light waves.">
            <a:extLst>
              <a:ext uri="{FF2B5EF4-FFF2-40B4-BE49-F238E27FC236}">
                <a16:creationId xmlns:a16="http://schemas.microsoft.com/office/drawing/2014/main" id="{A22C7BEC-B409-4F33-A80B-798B3FCDB091}"/>
              </a:ext>
            </a:extLst>
          </p:cNvPr>
          <p:cNvPicPr>
            <a:picLocks noGrp="1" noChangeAspect="1"/>
          </p:cNvPicPr>
          <p:nvPr>
            <p:ph type="pic" sz="quarter" idx="13"/>
          </p:nvPr>
        </p:nvPicPr>
        <p:blipFill>
          <a:blip r:embed="rId3"/>
          <a:srcRect l="14517" r="18122"/>
          <a:stretch>
            <a:fillRect/>
          </a:stretch>
        </p:blipFill>
        <p:spPr>
          <a:xfrm>
            <a:off x="342900" y="342901"/>
            <a:ext cx="7391400" cy="6172200"/>
          </a:xfrm>
          <a:prstGeom prst="rect">
            <a:avLst/>
          </a:prstGeom>
          <a:noFill/>
        </p:spPr>
      </p:pic>
      <p:sp>
        <p:nvSpPr>
          <p:cNvPr id="5" name="TextBox 4">
            <a:extLst>
              <a:ext uri="{FF2B5EF4-FFF2-40B4-BE49-F238E27FC236}">
                <a16:creationId xmlns:a16="http://schemas.microsoft.com/office/drawing/2014/main" id="{F449B9A7-EA34-4FD6-B2B5-D7EA21F0DD12}"/>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11896" y="3099816"/>
            <a:ext cx="3273552" cy="2953512"/>
          </a:xfrm>
          <a:prstGeom prst="rect">
            <a:avLst/>
          </a:prstGeom>
        </p:spPr>
        <p:txBody>
          <a:bodyPr>
            <a:normAutofit/>
          </a:bodyPr>
          <a:lstStyle/>
          <a:p>
            <a:pPr marL="0" indent="0">
              <a:lnSpc>
                <a:spcPct val="90000"/>
              </a:lnSpc>
              <a:spcBef>
                <a:spcPts val="2500"/>
              </a:spcBef>
              <a:spcAft>
                <a:spcPts val="600"/>
              </a:spcAft>
              <a:buNone/>
            </a:pPr>
            <a:r>
              <a:rPr lang="en-US" sz="1100" b="1"/>
              <a:t>Mean Sensitivity</a:t>
            </a:r>
          </a:p>
          <a:p>
            <a:pPr marL="0" lvl="1" indent="0">
              <a:lnSpc>
                <a:spcPct val="90000"/>
              </a:lnSpc>
              <a:spcBef>
                <a:spcPts val="1000"/>
              </a:spcBef>
              <a:spcAft>
                <a:spcPts val="600"/>
              </a:spcAft>
              <a:buNone/>
            </a:pPr>
            <a:r>
              <a:rPr lang="en-US" sz="1100"/>
              <a:t>The mean is affected by outliers, making it less reliable for skewed data.</a:t>
            </a:r>
          </a:p>
          <a:p>
            <a:pPr marL="0" indent="0">
              <a:lnSpc>
                <a:spcPct val="90000"/>
              </a:lnSpc>
              <a:spcBef>
                <a:spcPts val="2500"/>
              </a:spcBef>
              <a:spcAft>
                <a:spcPts val="600"/>
              </a:spcAft>
              <a:buNone/>
            </a:pPr>
            <a:r>
              <a:rPr lang="en-US" sz="1100" b="1"/>
              <a:t>Median Robustness</a:t>
            </a:r>
          </a:p>
          <a:p>
            <a:pPr marL="0" lvl="1" indent="0">
              <a:lnSpc>
                <a:spcPct val="90000"/>
              </a:lnSpc>
              <a:spcBef>
                <a:spcPts val="1000"/>
              </a:spcBef>
              <a:spcAft>
                <a:spcPts val="600"/>
              </a:spcAft>
              <a:buNone/>
            </a:pPr>
            <a:r>
              <a:rPr lang="en-US" sz="1100"/>
              <a:t>The median resists skewness, providing a better central value for skewed distributions.</a:t>
            </a:r>
          </a:p>
          <a:p>
            <a:pPr marL="0" indent="0">
              <a:lnSpc>
                <a:spcPct val="90000"/>
              </a:lnSpc>
              <a:spcBef>
                <a:spcPts val="2500"/>
              </a:spcBef>
              <a:spcAft>
                <a:spcPts val="600"/>
              </a:spcAft>
              <a:buNone/>
            </a:pPr>
            <a:r>
              <a:rPr lang="en-US" sz="1100" b="1"/>
              <a:t>Mode for Categories</a:t>
            </a:r>
          </a:p>
          <a:p>
            <a:pPr marL="0" lvl="1" indent="0">
              <a:lnSpc>
                <a:spcPct val="90000"/>
              </a:lnSpc>
              <a:spcBef>
                <a:spcPts val="1000"/>
              </a:spcBef>
              <a:spcAft>
                <a:spcPts val="600"/>
              </a:spcAft>
              <a:buNone/>
            </a:pPr>
            <a:r>
              <a:rPr lang="en-US" sz="1100"/>
              <a:t>The mode is ideal for categorical data, representing the most frequent category.</a:t>
            </a:r>
          </a:p>
        </p:txBody>
      </p:sp>
      <p:sp>
        <p:nvSpPr>
          <p:cNvPr id="3" name="Footer Placeholder 2">
            <a:extLst>
              <a:ext uri="{FF2B5EF4-FFF2-40B4-BE49-F238E27FC236}">
                <a16:creationId xmlns:a16="http://schemas.microsoft.com/office/drawing/2014/main" id="{B4501822-2F17-0A87-3D97-AE0AD4A18293}"/>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12245342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50302-ABB4-6C94-79FF-C8AD3BFDDFC7}"/>
              </a:ext>
            </a:extLst>
          </p:cNvPr>
          <p:cNvSpPr>
            <a:spLocks noGrp="1"/>
          </p:cNvSpPr>
          <p:nvPr>
            <p:ph type="title"/>
          </p:nvPr>
        </p:nvSpPr>
        <p:spPr>
          <a:xfrm>
            <a:off x="429768" y="640080"/>
            <a:ext cx="11155680" cy="970463"/>
          </a:xfrm>
        </p:spPr>
        <p:txBody>
          <a:bodyPr vert="horz" lIns="91440" tIns="45720" rIns="91440" bIns="45720" rtlCol="0" anchor="ctr">
            <a:normAutofit/>
          </a:bodyPr>
          <a:lstStyle/>
          <a:p>
            <a:r>
              <a:rPr lang="en-US" b="0" kern="1200">
                <a:latin typeface="+mj-lt"/>
                <a:ea typeface="+mj-ea"/>
                <a:cs typeface="+mj-cs"/>
              </a:rPr>
              <a:t>Choosing the Appropriate Measure Based on Data Distribution</a:t>
            </a:r>
          </a:p>
        </p:txBody>
      </p:sp>
      <p:pic>
        <p:nvPicPr>
          <p:cNvPr id="4" name="Content Placeholder 3" descr="Financial graphs on a dark display">
            <a:extLst>
              <a:ext uri="{FF2B5EF4-FFF2-40B4-BE49-F238E27FC236}">
                <a16:creationId xmlns:a16="http://schemas.microsoft.com/office/drawing/2014/main" id="{9C05B299-9363-4D6E-9C61-480854842961}"/>
              </a:ext>
            </a:extLst>
          </p:cNvPr>
          <p:cNvPicPr>
            <a:picLocks noGrp="1" noChangeAspect="1"/>
          </p:cNvPicPr>
          <p:nvPr>
            <p:ph type="pic" sz="quarter" idx="13"/>
          </p:nvPr>
        </p:nvPicPr>
        <p:blipFill>
          <a:blip r:embed="rId3"/>
          <a:srcRect l="2995" r="9783" b="1"/>
          <a:stretch>
            <a:fillRect/>
          </a:stretch>
        </p:blipFill>
        <p:spPr>
          <a:xfrm>
            <a:off x="429768" y="1828800"/>
            <a:ext cx="6176399" cy="4425696"/>
          </a:xfrm>
          <a:prstGeom prst="rect">
            <a:avLst/>
          </a:prstGeom>
          <a:noFill/>
        </p:spPr>
      </p:pic>
      <p:sp>
        <p:nvSpPr>
          <p:cNvPr id="5" name="TextBox 4">
            <a:extLst>
              <a:ext uri="{FF2B5EF4-FFF2-40B4-BE49-F238E27FC236}">
                <a16:creationId xmlns:a16="http://schemas.microsoft.com/office/drawing/2014/main" id="{02E74A76-B3C2-45A4-A0E8-9BD5B85CECF6}"/>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287768" y="1828800"/>
            <a:ext cx="4297680" cy="4428871"/>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Mean for Symmetric Data</a:t>
            </a:r>
          </a:p>
          <a:p>
            <a:pPr marL="0" lvl="1" indent="0">
              <a:spcBef>
                <a:spcPts val="1000"/>
              </a:spcBef>
              <a:spcAft>
                <a:spcPts val="600"/>
              </a:spcAft>
              <a:buFont typeface="Arial" panose="020B0604020202020204" pitchFamily="34" charset="0"/>
              <a:buNone/>
            </a:pPr>
            <a:r>
              <a:rPr lang="en-US" sz="1400"/>
              <a:t>Mean is the preferred measure for symmetric distributions, offering a balanced average of data points.</a:t>
            </a:r>
          </a:p>
          <a:p>
            <a:pPr marL="0" indent="0">
              <a:spcBef>
                <a:spcPts val="2500"/>
              </a:spcBef>
              <a:spcAft>
                <a:spcPts val="600"/>
              </a:spcAft>
              <a:buFont typeface="Arial" panose="020B0604020202020204" pitchFamily="34" charset="0"/>
              <a:buNone/>
            </a:pPr>
            <a:r>
              <a:rPr lang="en-US" sz="1400" b="1"/>
              <a:t>Median for Skewed Data</a:t>
            </a:r>
          </a:p>
          <a:p>
            <a:pPr marL="0" lvl="1" indent="0">
              <a:spcBef>
                <a:spcPts val="1000"/>
              </a:spcBef>
              <a:spcAft>
                <a:spcPts val="600"/>
              </a:spcAft>
              <a:buFont typeface="Arial" panose="020B0604020202020204" pitchFamily="34" charset="0"/>
              <a:buNone/>
            </a:pPr>
            <a:r>
              <a:rPr lang="en-US" sz="1400"/>
              <a:t>Median provides a reliable central value for skewed data by minimizing the effect of outliers.</a:t>
            </a:r>
          </a:p>
          <a:p>
            <a:pPr marL="0" indent="0">
              <a:spcBef>
                <a:spcPts val="2500"/>
              </a:spcBef>
              <a:spcAft>
                <a:spcPts val="600"/>
              </a:spcAft>
              <a:buFont typeface="Arial" panose="020B0604020202020204" pitchFamily="34" charset="0"/>
              <a:buNone/>
            </a:pPr>
            <a:r>
              <a:rPr lang="en-US" sz="1400" b="1"/>
              <a:t>Mode for Categorical Data</a:t>
            </a:r>
          </a:p>
          <a:p>
            <a:pPr marL="0" lvl="1" indent="0">
              <a:spcBef>
                <a:spcPts val="1000"/>
              </a:spcBef>
              <a:spcAft>
                <a:spcPts val="600"/>
              </a:spcAft>
              <a:buFont typeface="Arial" panose="020B0604020202020204" pitchFamily="34" charset="0"/>
              <a:buNone/>
            </a:pPr>
            <a:r>
              <a:rPr lang="en-US" sz="1400"/>
              <a:t>Mode is ideal for categorical variables, indicating the most frequently occurring category.</a:t>
            </a:r>
          </a:p>
        </p:txBody>
      </p:sp>
      <p:sp>
        <p:nvSpPr>
          <p:cNvPr id="3" name="Footer Placeholder 2">
            <a:extLst>
              <a:ext uri="{FF2B5EF4-FFF2-40B4-BE49-F238E27FC236}">
                <a16:creationId xmlns:a16="http://schemas.microsoft.com/office/drawing/2014/main" id="{6E2C2B21-38D1-83C8-6426-8217D6AAAC9F}"/>
              </a:ext>
            </a:extLst>
          </p:cNvPr>
          <p:cNvSpPr>
            <a:spLocks noGrp="1"/>
          </p:cNvSpPr>
          <p:nvPr>
            <p:ph type="ftr" sz="quarter" idx="11"/>
          </p:nvPr>
        </p:nvSpPr>
        <p:spPr/>
        <p:txBody>
          <a:bodyPr/>
          <a:lstStyle/>
          <a:p>
            <a:r>
              <a:rPr lang="en-US"/>
              <a:t>Data Science Class - Statistics . © Sourav Sinha</a:t>
            </a:r>
            <a:endParaRPr lang="en-US" dirty="0"/>
          </a:p>
        </p:txBody>
      </p:sp>
    </p:spTree>
    <p:extLst>
      <p:ext uri="{BB962C8B-B14F-4D97-AF65-F5344CB8AC3E}">
        <p14:creationId xmlns:p14="http://schemas.microsoft.com/office/powerpoint/2010/main" val="25071316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DuneVTI">
  <a:themeElements>
    <a:clrScheme name="Dune Palett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une_win32_DN_v2" id="{97A7A9A4-5677-45E2-BAC9-3A76DA18A86D}" vid="{E1353FFA-7ECE-4894-957E-EAB589AB12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TotalTime>
  <Words>2206</Words>
  <Application>Microsoft Office PowerPoint</Application>
  <PresentationFormat>Widescreen</PresentationFormat>
  <Paragraphs>179</Paragraphs>
  <Slides>21</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Aptos</vt:lpstr>
      <vt:lpstr>Arial</vt:lpstr>
      <vt:lpstr>Neue Haas Grotesk Text Pro</vt:lpstr>
      <vt:lpstr>DuneVTI</vt:lpstr>
      <vt:lpstr>Understanding Measures of Central Tendency and Dispersion in Data Analysis</vt:lpstr>
      <vt:lpstr>Meeting Program</vt:lpstr>
      <vt:lpstr>Exploring Measures of Central Tendency</vt:lpstr>
      <vt:lpstr>Definition and Significance of Mean (Average)</vt:lpstr>
      <vt:lpstr>Understanding Median and Its Relevance with Skewed Data</vt:lpstr>
      <vt:lpstr>Identifying Mode and Its Application to Categorical Data</vt:lpstr>
      <vt:lpstr>Comparing Mean, Median, and Mode</vt:lpstr>
      <vt:lpstr>Strengths and Limitations of Each Measure</vt:lpstr>
      <vt:lpstr>Choosing the Appropriate Measure Based on Data Distribution</vt:lpstr>
      <vt:lpstr>Real-Life Examples Illustrating the Best Use for Each Measure</vt:lpstr>
      <vt:lpstr>Measures of Dispersion: Variance and Standard Deviation</vt:lpstr>
      <vt:lpstr>Definition and Calculation of Variance</vt:lpstr>
      <vt:lpstr>Role of Variance in Statistical Analysis</vt:lpstr>
      <vt:lpstr>Understanding Standard Deviation and Its Practical Meaning</vt:lpstr>
      <vt:lpstr>Applying Central Tendency and Dispersion in Data Interpretation</vt:lpstr>
      <vt:lpstr>Analyzing Symmetrically Distributed versus Skewed Data</vt:lpstr>
      <vt:lpstr>Dealing with Outliers and Their Impact on Statistical Measures</vt:lpstr>
      <vt:lpstr>Using These Measures in Real-World Decision Making</vt:lpstr>
      <vt:lpstr>Understanding Skewness &amp; Kurtosis</vt:lpstr>
      <vt:lpstr>Skewness and Central Tendency</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Sourav Sinha</dc:creator>
  <cp:lastModifiedBy>Sourav Sinha</cp:lastModifiedBy>
  <cp:revision>1</cp:revision>
  <dcterms:created xsi:type="dcterms:W3CDTF">2025-12-07T08:02:12Z</dcterms:created>
  <dcterms:modified xsi:type="dcterms:W3CDTF">2025-12-07T08:26:59Z</dcterms:modified>
</cp:coreProperties>
</file>

<file path=docProps/thumbnail.jpeg>
</file>